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4" r:id="rId17"/>
    <p:sldId id="276" r:id="rId18"/>
    <p:sldId id="303" r:id="rId19"/>
    <p:sldId id="293" r:id="rId20"/>
    <p:sldId id="335" r:id="rId21"/>
    <p:sldId id="277" r:id="rId22"/>
    <p:sldId id="337" r:id="rId23"/>
    <p:sldId id="338"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36" r:id="rId45"/>
    <p:sldId id="319" r:id="rId46"/>
    <p:sldId id="321" r:id="rId47"/>
    <p:sldId id="322" r:id="rId48"/>
    <p:sldId id="323" r:id="rId49"/>
    <p:sldId id="324" r:id="rId50"/>
    <p:sldId id="288" r:id="rId51"/>
    <p:sldId id="289" r:id="rId52"/>
    <p:sldId id="320" r:id="rId53"/>
    <p:sldId id="27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6023" autoAdjust="0"/>
  </p:normalViewPr>
  <p:slideViewPr>
    <p:cSldViewPr snapToGrid="0" snapToObjects="1">
      <p:cViewPr varScale="1">
        <p:scale>
          <a:sx n="110" d="100"/>
          <a:sy n="110" d="100"/>
        </p:scale>
        <p:origin x="90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133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5730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262539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1_Lab_2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2_Lab_1_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HasanUnlu09/IBM_Applied_Data_Science_Capstone/blob/main/Module_2_Lab_2_EDA_SQL.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3_Lab_1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3_Lab_2_Interactive_Dashboard_With_Plotl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4_Lab_1_Predictive_Analysis_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asanUnlu09/IBM_Applied_Data_Science_Capstone/blob/main/Module_1_Lab_1_Data_Collection_SpaceX_API_REST.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sanUnlu09/IBM_Applied_Data_Science_Capstone/blob/main/Module_1_Lab_1_Data_Collection_Web_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64C8992A-5D86-E52E-3CA9-02F68B9BFFCF}"/>
              </a:ext>
            </a:extLst>
          </p:cNvPr>
          <p:cNvSpPr txBox="1"/>
          <p:nvPr/>
        </p:nvSpPr>
        <p:spPr>
          <a:xfrm>
            <a:off x="1086465" y="4657225"/>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Hasan ÜNLÜ</a:t>
            </a:r>
            <a:endParaRPr lang="en-US" dirty="0">
              <a:solidFill>
                <a:schemeClr val="bg2"/>
              </a:solidFill>
              <a:latin typeface="Abadi"/>
              <a:ea typeface="SF Pro" pitchFamily="2" charset="0"/>
              <a:cs typeface="SF Pro" pitchFamily="2" charset="0"/>
            </a:endParaRPr>
          </a:p>
          <a:p>
            <a:r>
              <a:rPr lang="tr-TR">
                <a:solidFill>
                  <a:schemeClr val="bg2"/>
                </a:solidFill>
                <a:latin typeface="Abadi" panose="020B0604020104020204" pitchFamily="34" charset="0"/>
                <a:ea typeface="SF Pro" pitchFamily="2" charset="0"/>
                <a:cs typeface="SF Pro" pitchFamily="2" charset="0"/>
              </a:rPr>
              <a:t>06/22/2023</a:t>
            </a:r>
            <a:endParaRPr lang="en-US"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1060"/>
            <a:ext cx="5587245" cy="4351338"/>
          </a:xfrm>
          <a:prstGeom prst="rect">
            <a:avLst/>
          </a:prstGeom>
        </p:spPr>
        <p:txBody>
          <a:bodyPr/>
          <a:lstStyle/>
          <a:p>
            <a:pPr algn="just"/>
            <a:r>
              <a:rPr lang="tr-TR" sz="1800" dirty="0">
                <a:solidFill>
                  <a:schemeClr val="accent3">
                    <a:lumMod val="25000"/>
                  </a:schemeClr>
                </a:solidFill>
                <a:latin typeface="Abadi" panose="020B0604020104020204" pitchFamily="34" charset="0"/>
              </a:rPr>
              <a:t>The collected data in the Data Collection stage is analyzed to get a class that shows the landing is failed or succeded. In order to get class attribute, bad landing outcomes are determined to get failed landing and none data outcomes. Then, these failed landing outcomes are marked as 0 in the ‘Class’ column and others are marked as 1.	</a:t>
            </a:r>
          </a:p>
          <a:p>
            <a:pPr algn="just"/>
            <a:endParaRPr lang="en-US" sz="2200" dirty="0">
              <a:solidFill>
                <a:schemeClr val="accent3">
                  <a:lumMod val="25000"/>
                </a:schemeClr>
              </a:solidFill>
              <a:latin typeface="Abadi" panose="020B0604020104020204" pitchFamily="34" charset="0"/>
            </a:endParaRPr>
          </a:p>
          <a:p>
            <a:pPr algn="just"/>
            <a:r>
              <a:rPr lang="en-US" sz="2200" dirty="0">
                <a:solidFill>
                  <a:schemeClr val="accent3">
                    <a:lumMod val="25000"/>
                  </a:schemeClr>
                </a:solidFill>
                <a:latin typeface="Abadi" panose="020B0604020104020204" pitchFamily="34" charset="0"/>
                <a:hlinkClick r:id="rId3"/>
              </a:rPr>
              <a:t>https://github.com/HasanUnlu09/IBM_Applied_Data_Science_Capstone/blob/main/Module_1_Lab_2_Data_Wrangling.ipynb</a:t>
            </a:r>
            <a:endParaRPr lang="en-US" dirty="0"/>
          </a:p>
          <a:p>
            <a:pPr algn="just"/>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F819F08-3312-E654-4669-91B7D84F6E1B}"/>
              </a:ext>
            </a:extLst>
          </p:cNvPr>
          <p:cNvPicPr>
            <a:picLocks noChangeAspect="1"/>
          </p:cNvPicPr>
          <p:nvPr/>
        </p:nvPicPr>
        <p:blipFill>
          <a:blip r:embed="rId4"/>
          <a:stretch>
            <a:fillRect/>
          </a:stretch>
        </p:blipFill>
        <p:spPr>
          <a:xfrm>
            <a:off x="6861901" y="1591117"/>
            <a:ext cx="3705742" cy="454405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3408"/>
            <a:ext cx="10211499" cy="4418422"/>
          </a:xfrm>
          <a:prstGeom prst="rect">
            <a:avLst/>
          </a:prstGeom>
        </p:spPr>
        <p:txBody>
          <a:bodyPr lIns="91440" tIns="45720" rIns="91440" bIns="45720" anchor="t"/>
          <a:lstStyle/>
          <a:p>
            <a:pPr algn="just">
              <a:lnSpc>
                <a:spcPct val="100000"/>
              </a:lnSpc>
              <a:spcBef>
                <a:spcPts val="1400"/>
              </a:spcBef>
            </a:pPr>
            <a:r>
              <a:rPr lang="tr-TR" sz="1900" dirty="0">
                <a:solidFill>
                  <a:schemeClr val="accent3">
                    <a:lumMod val="25000"/>
                  </a:schemeClr>
                </a:solidFill>
                <a:latin typeface="Abadi"/>
              </a:rPr>
              <a:t>In this stage of the project, </a:t>
            </a:r>
            <a:r>
              <a:rPr lang="tr-TR" sz="1900" u="sng" dirty="0">
                <a:solidFill>
                  <a:schemeClr val="accent3">
                    <a:lumMod val="25000"/>
                  </a:schemeClr>
                </a:solidFill>
                <a:latin typeface="Abadi"/>
              </a:rPr>
              <a:t>Scatter Plot</a:t>
            </a:r>
            <a:r>
              <a:rPr lang="tr-TR" sz="1900" dirty="0">
                <a:solidFill>
                  <a:schemeClr val="accent3">
                    <a:lumMod val="25000"/>
                  </a:schemeClr>
                </a:solidFill>
                <a:latin typeface="Abadi"/>
              </a:rPr>
              <a:t>, </a:t>
            </a:r>
            <a:r>
              <a:rPr lang="tr-TR" sz="1900" u="sng" dirty="0">
                <a:solidFill>
                  <a:schemeClr val="accent3">
                    <a:lumMod val="25000"/>
                  </a:schemeClr>
                </a:solidFill>
                <a:latin typeface="Abadi"/>
              </a:rPr>
              <a:t>Line Plot</a:t>
            </a:r>
            <a:r>
              <a:rPr lang="tr-TR" sz="1900" dirty="0">
                <a:solidFill>
                  <a:schemeClr val="accent3">
                    <a:lumMod val="25000"/>
                  </a:schemeClr>
                </a:solidFill>
                <a:latin typeface="Abadi"/>
              </a:rPr>
              <a:t>, </a:t>
            </a:r>
            <a:r>
              <a:rPr lang="tr-TR" sz="1900" u="sng" dirty="0">
                <a:solidFill>
                  <a:schemeClr val="accent3">
                    <a:lumMod val="25000"/>
                  </a:schemeClr>
                </a:solidFill>
                <a:latin typeface="Abadi"/>
              </a:rPr>
              <a:t>Categorical Plot(catplot())</a:t>
            </a:r>
            <a:r>
              <a:rPr lang="tr-TR" sz="1900" dirty="0">
                <a:solidFill>
                  <a:schemeClr val="accent3">
                    <a:lumMod val="25000"/>
                  </a:schemeClr>
                </a:solidFill>
                <a:latin typeface="Abadi"/>
              </a:rPr>
              <a:t> and </a:t>
            </a:r>
            <a:r>
              <a:rPr lang="tr-TR" sz="1900" u="sng" dirty="0">
                <a:solidFill>
                  <a:schemeClr val="accent3">
                    <a:lumMod val="25000"/>
                  </a:schemeClr>
                </a:solidFill>
                <a:latin typeface="Abadi"/>
              </a:rPr>
              <a:t>Bar Plot </a:t>
            </a:r>
            <a:r>
              <a:rPr lang="tr-TR" sz="1900" dirty="0">
                <a:solidFill>
                  <a:schemeClr val="accent3">
                    <a:lumMod val="25000"/>
                  </a:schemeClr>
                </a:solidFill>
                <a:latin typeface="Abadi"/>
              </a:rPr>
              <a:t>is used. </a:t>
            </a:r>
          </a:p>
          <a:p>
            <a:pPr algn="just">
              <a:lnSpc>
                <a:spcPct val="100000"/>
              </a:lnSpc>
              <a:spcBef>
                <a:spcPts val="1400"/>
              </a:spcBef>
            </a:pPr>
            <a:r>
              <a:rPr lang="tr-TR" sz="1900" dirty="0">
                <a:solidFill>
                  <a:schemeClr val="accent3">
                    <a:lumMod val="25000"/>
                  </a:schemeClr>
                </a:solidFill>
                <a:latin typeface="Abadi"/>
              </a:rPr>
              <a:t>Scatter Plot is used in order to see succeded/failed landing distribution of the data points of two attributes. </a:t>
            </a:r>
          </a:p>
          <a:p>
            <a:pPr algn="just">
              <a:lnSpc>
                <a:spcPct val="100000"/>
              </a:lnSpc>
              <a:spcBef>
                <a:spcPts val="1400"/>
              </a:spcBef>
            </a:pPr>
            <a:r>
              <a:rPr lang="tr-TR" sz="1900" dirty="0">
                <a:solidFill>
                  <a:schemeClr val="accent3">
                    <a:lumMod val="25000"/>
                  </a:schemeClr>
                </a:solidFill>
                <a:latin typeface="Abadi"/>
              </a:rPr>
              <a:t>Line Plot is used to identify succeded/failed landing trends depending on the years. </a:t>
            </a:r>
          </a:p>
          <a:p>
            <a:pPr algn="just">
              <a:lnSpc>
                <a:spcPct val="100000"/>
              </a:lnSpc>
              <a:spcBef>
                <a:spcPts val="1400"/>
              </a:spcBef>
            </a:pPr>
            <a:r>
              <a:rPr lang="tr-TR" sz="1900" dirty="0">
                <a:solidFill>
                  <a:schemeClr val="accent3">
                    <a:lumMod val="25000"/>
                  </a:schemeClr>
                </a:solidFill>
                <a:latin typeface="Abadi"/>
              </a:rPr>
              <a:t>Categorical Plot is used classify the succeded/failed landings depending on the Launch Sites .</a:t>
            </a:r>
          </a:p>
          <a:p>
            <a:pPr algn="just">
              <a:lnSpc>
                <a:spcPct val="100000"/>
              </a:lnSpc>
              <a:spcBef>
                <a:spcPts val="1400"/>
              </a:spcBef>
            </a:pPr>
            <a:r>
              <a:rPr lang="tr-TR" sz="1900" dirty="0">
                <a:solidFill>
                  <a:schemeClr val="accent3">
                    <a:lumMod val="25000"/>
                  </a:schemeClr>
                </a:solidFill>
                <a:latin typeface="Abadi"/>
              </a:rPr>
              <a:t>Bar Plot is used to visualize relationships between orbit categories and their yielding success rates of landings.</a:t>
            </a:r>
          </a:p>
          <a:p>
            <a:pPr algn="just">
              <a:lnSpc>
                <a:spcPct val="100000"/>
              </a:lnSpc>
              <a:spcBef>
                <a:spcPts val="1400"/>
              </a:spcBef>
            </a:pPr>
            <a:endParaRPr lang="en-US" sz="1900" dirty="0">
              <a:solidFill>
                <a:schemeClr val="accent3">
                  <a:lumMod val="25000"/>
                </a:schemeClr>
              </a:solidFill>
              <a:latin typeface="Abadi"/>
            </a:endParaRPr>
          </a:p>
          <a:p>
            <a:pPr algn="just">
              <a:lnSpc>
                <a:spcPct val="100000"/>
              </a:lnSpc>
              <a:spcBef>
                <a:spcPts val="1400"/>
              </a:spcBef>
            </a:pPr>
            <a:r>
              <a:rPr lang="en-US" sz="1900" dirty="0">
                <a:solidFill>
                  <a:schemeClr val="accent3">
                    <a:lumMod val="25000"/>
                  </a:schemeClr>
                </a:solidFill>
                <a:latin typeface="Abadi" panose="020B0604020104020204" pitchFamily="34" charset="0"/>
                <a:hlinkClick r:id="rId3"/>
              </a:rPr>
              <a:t>https://github.com/HasanUnlu09/IBM_Applied_Data_Science_Capstone/blob/main/Module_2_Lab_1_EDA_Data_Visualization.ipynb</a:t>
            </a:r>
            <a:endParaRPr lang="tr-TR" sz="19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428" y="1519192"/>
            <a:ext cx="10969143" cy="4908019"/>
          </a:xfrm>
          <a:prstGeom prst="rect">
            <a:avLst/>
          </a:prstGeom>
        </p:spPr>
        <p:txBody>
          <a:bodyPr lIns="91440" tIns="45720" rIns="91440" bIns="45720" anchor="t"/>
          <a:lstStyle/>
          <a:p>
            <a:pPr algn="just">
              <a:lnSpc>
                <a:spcPct val="100000"/>
              </a:lnSpc>
              <a:spcBef>
                <a:spcPts val="1400"/>
              </a:spcBef>
            </a:pPr>
            <a:r>
              <a:rPr lang="en-US" sz="1400" dirty="0">
                <a:solidFill>
                  <a:srgbClr val="FF0000"/>
                </a:solidFill>
              </a:rPr>
              <a:t>select distinct("</a:t>
            </a:r>
            <a:r>
              <a:rPr lang="en-US" sz="1400" dirty="0" err="1">
                <a:solidFill>
                  <a:srgbClr val="FF0000"/>
                </a:solidFill>
              </a:rPr>
              <a:t>Launch_Site</a:t>
            </a:r>
            <a:r>
              <a:rPr lang="en-US" sz="1400" dirty="0">
                <a:solidFill>
                  <a:srgbClr val="FF0000"/>
                </a:solidFill>
              </a:rPr>
              <a:t>") from SPACEXTBL</a:t>
            </a:r>
            <a:r>
              <a:rPr lang="tr-TR" sz="1400" dirty="0">
                <a:solidFill>
                  <a:srgbClr val="FF0000"/>
                </a:solidFill>
              </a:rPr>
              <a:t> </a:t>
            </a:r>
            <a:r>
              <a:rPr lang="tr-TR" sz="1400" dirty="0">
                <a:solidFill>
                  <a:schemeClr val="accent3">
                    <a:lumMod val="25000"/>
                  </a:schemeClr>
                </a:solidFill>
                <a:latin typeface="Abadi" panose="020B0604020104020204" pitchFamily="34" charset="0"/>
              </a:rPr>
              <a:t>query is used to obtain unique values.</a:t>
            </a:r>
          </a:p>
          <a:p>
            <a:pPr algn="just">
              <a:lnSpc>
                <a:spcPct val="100000"/>
              </a:lnSpc>
              <a:spcBef>
                <a:spcPts val="1400"/>
              </a:spcBef>
            </a:pPr>
            <a:r>
              <a:rPr lang="en-US" sz="1400" dirty="0">
                <a:solidFill>
                  <a:srgbClr val="FF0000"/>
                </a:solidFill>
              </a:rPr>
              <a:t>select * from SPACEXTBL where "</a:t>
            </a:r>
            <a:r>
              <a:rPr lang="en-US" sz="1400" dirty="0" err="1">
                <a:solidFill>
                  <a:srgbClr val="FF0000"/>
                </a:solidFill>
              </a:rPr>
              <a:t>Launch_Site</a:t>
            </a:r>
            <a:r>
              <a:rPr lang="en-US" sz="1400" dirty="0">
                <a:solidFill>
                  <a:srgbClr val="FF0000"/>
                </a:solidFill>
              </a:rPr>
              <a:t>" like '%CCA%’</a:t>
            </a:r>
            <a:r>
              <a:rPr lang="tr-TR" sz="1400" dirty="0">
                <a:solidFill>
                  <a:srgbClr val="FF0000"/>
                </a:solidFill>
              </a:rPr>
              <a:t> </a:t>
            </a:r>
            <a:r>
              <a:rPr lang="en-US" sz="1400" dirty="0">
                <a:solidFill>
                  <a:srgbClr val="FF0000"/>
                </a:solidFill>
              </a:rPr>
              <a:t>limit 5</a:t>
            </a:r>
            <a:r>
              <a:rPr lang="tr-TR" sz="1400" dirty="0">
                <a:solidFill>
                  <a:srgbClr val="FF0000"/>
                </a:solidFill>
              </a:rPr>
              <a:t> </a:t>
            </a:r>
            <a:r>
              <a:rPr lang="tr-TR" sz="1400" dirty="0">
                <a:solidFill>
                  <a:schemeClr val="accent3">
                    <a:lumMod val="25000"/>
                  </a:schemeClr>
                </a:solidFill>
                <a:latin typeface="Abadi" panose="020B0604020104020204" pitchFamily="34" charset="0"/>
              </a:rPr>
              <a:t>query is used to get 5 value of Launch Sites that are begin with the ‘CCA’.</a:t>
            </a:r>
          </a:p>
          <a:p>
            <a:pPr algn="just">
              <a:lnSpc>
                <a:spcPct val="100000"/>
              </a:lnSpc>
              <a:spcBef>
                <a:spcPts val="1400"/>
              </a:spcBef>
            </a:pPr>
            <a:r>
              <a:rPr lang="en-US" sz="1400" dirty="0">
                <a:solidFill>
                  <a:srgbClr val="FF0000"/>
                </a:solidFill>
              </a:rPr>
              <a:t>select sum("PAYLOAD_MASS__KG_") from SPACEXTBL where "Customer" = 'NASA (CRS) '</a:t>
            </a:r>
            <a:r>
              <a:rPr lang="tr-TR" sz="1400" dirty="0">
                <a:solidFill>
                  <a:srgbClr val="FF0000"/>
                </a:solidFill>
              </a:rPr>
              <a:t> </a:t>
            </a:r>
            <a:r>
              <a:rPr lang="tr-TR" sz="1400" dirty="0">
                <a:solidFill>
                  <a:schemeClr val="accent3">
                    <a:lumMod val="25000"/>
                  </a:schemeClr>
                </a:solidFill>
                <a:latin typeface="Abadi" panose="020B0604020104020204" pitchFamily="34" charset="0"/>
              </a:rPr>
              <a:t>query </a:t>
            </a:r>
            <a:r>
              <a:rPr lang="tr-TR" sz="1400" dirty="0">
                <a:latin typeface="Abadi" panose="020B0604020104020204" pitchFamily="34" charset="0"/>
              </a:rPr>
              <a:t>is used to obtain </a:t>
            </a:r>
            <a:r>
              <a:rPr lang="en-US" sz="1400" dirty="0">
                <a:latin typeface="Abadi" panose="020B0604020104020204" pitchFamily="34" charset="0"/>
              </a:rPr>
              <a:t>total payload mass carried by boosters launched by NASA (CRS)</a:t>
            </a:r>
            <a:r>
              <a:rPr lang="tr-TR" sz="1400" dirty="0">
                <a:latin typeface="Abadi" panose="020B0604020104020204" pitchFamily="34" charset="0"/>
              </a:rPr>
              <a:t>.</a:t>
            </a:r>
          </a:p>
          <a:p>
            <a:pPr algn="just">
              <a:lnSpc>
                <a:spcPct val="100000"/>
              </a:lnSpc>
              <a:spcBef>
                <a:spcPts val="1400"/>
              </a:spcBef>
            </a:pPr>
            <a:r>
              <a:rPr lang="en-US" sz="1400" dirty="0">
                <a:solidFill>
                  <a:srgbClr val="FF0000"/>
                </a:solidFill>
              </a:rPr>
              <a:t>select avg("PAYLOAD_MASS__KG_") from SPACEXTBL where "</a:t>
            </a:r>
            <a:r>
              <a:rPr lang="en-US" sz="1400" dirty="0" err="1">
                <a:solidFill>
                  <a:srgbClr val="FF0000"/>
                </a:solidFill>
              </a:rPr>
              <a:t>Booster_Version</a:t>
            </a:r>
            <a:r>
              <a:rPr lang="en-US" sz="1400" dirty="0">
                <a:solidFill>
                  <a:srgbClr val="FF0000"/>
                </a:solidFill>
              </a:rPr>
              <a:t>" = 'F9 v1.1'</a:t>
            </a:r>
            <a:r>
              <a:rPr lang="tr-TR" sz="1400" dirty="0"/>
              <a:t> </a:t>
            </a:r>
            <a:r>
              <a:rPr lang="tr-TR" sz="1400" dirty="0">
                <a:latin typeface="Abadi" panose="020B0604020104020204" pitchFamily="34" charset="0"/>
              </a:rPr>
              <a:t>query is used to obtain </a:t>
            </a:r>
            <a:r>
              <a:rPr lang="en-US" sz="1400" dirty="0">
                <a:latin typeface="Abadi" panose="020B0604020104020204" pitchFamily="34" charset="0"/>
              </a:rPr>
              <a:t> average payload mass carried by booster version F9 v1.1</a:t>
            </a:r>
            <a:endParaRPr lang="tr-TR" sz="1400" dirty="0">
              <a:solidFill>
                <a:srgbClr val="002060"/>
              </a:solidFill>
              <a:latin typeface="Abadi" panose="020B0604020104020204" pitchFamily="34" charset="0"/>
            </a:endParaRPr>
          </a:p>
          <a:p>
            <a:pPr algn="just">
              <a:lnSpc>
                <a:spcPct val="100000"/>
              </a:lnSpc>
              <a:spcBef>
                <a:spcPts val="1400"/>
              </a:spcBef>
            </a:pPr>
            <a:r>
              <a:rPr lang="en-US" sz="1400" dirty="0">
                <a:solidFill>
                  <a:srgbClr val="FF0000"/>
                </a:solidFill>
              </a:rPr>
              <a:t>select "Date" from SPACEXTBL where "</a:t>
            </a:r>
            <a:r>
              <a:rPr lang="en-US" sz="1400" dirty="0" err="1">
                <a:solidFill>
                  <a:srgbClr val="FF0000"/>
                </a:solidFill>
              </a:rPr>
              <a:t>Landing_Outcome</a:t>
            </a:r>
            <a:r>
              <a:rPr lang="en-US" sz="1400" dirty="0">
                <a:solidFill>
                  <a:srgbClr val="FF0000"/>
                </a:solidFill>
              </a:rPr>
              <a:t>" = 'Success (ground pad) '</a:t>
            </a:r>
            <a:r>
              <a:rPr lang="tr-TR" sz="1400" dirty="0">
                <a:solidFill>
                  <a:srgbClr val="002060"/>
                </a:solidFill>
              </a:rPr>
              <a:t> </a:t>
            </a:r>
            <a:r>
              <a:rPr lang="tr-TR" sz="1400" dirty="0">
                <a:solidFill>
                  <a:schemeClr val="accent3">
                    <a:lumMod val="25000"/>
                  </a:schemeClr>
                </a:solidFill>
                <a:latin typeface="Abadi" panose="020B0604020104020204" pitchFamily="34" charset="0"/>
              </a:rPr>
              <a:t>query is used to obtain </a:t>
            </a:r>
            <a:r>
              <a:rPr lang="en-US" sz="1400" dirty="0">
                <a:solidFill>
                  <a:schemeClr val="accent3">
                    <a:lumMod val="25000"/>
                  </a:schemeClr>
                </a:solidFill>
                <a:latin typeface="Abadi" panose="020B0604020104020204" pitchFamily="34" charset="0"/>
              </a:rPr>
              <a:t>date when the first successful landing outcome in ground pad was </a:t>
            </a:r>
            <a:r>
              <a:rPr lang="en-US" sz="1400" dirty="0" err="1">
                <a:solidFill>
                  <a:schemeClr val="accent3">
                    <a:lumMod val="25000"/>
                  </a:schemeClr>
                </a:solidFill>
                <a:latin typeface="Abadi" panose="020B0604020104020204" pitchFamily="34" charset="0"/>
              </a:rPr>
              <a:t>acheived</a:t>
            </a:r>
            <a:r>
              <a:rPr lang="en-US" sz="1400" dirty="0">
                <a:solidFill>
                  <a:schemeClr val="accent3">
                    <a:lumMod val="25000"/>
                  </a:schemeClr>
                </a:solidFill>
                <a:latin typeface="Abadi" panose="020B0604020104020204" pitchFamily="34" charset="0"/>
              </a:rPr>
              <a:t>.</a:t>
            </a:r>
            <a:endParaRPr lang="tr-TR" sz="1400" dirty="0">
              <a:solidFill>
                <a:schemeClr val="accent3">
                  <a:lumMod val="25000"/>
                </a:schemeClr>
              </a:solidFill>
              <a:latin typeface="Abadi" panose="020B0604020104020204" pitchFamily="34" charset="0"/>
            </a:endParaRPr>
          </a:p>
          <a:p>
            <a:pPr algn="just">
              <a:lnSpc>
                <a:spcPct val="100000"/>
              </a:lnSpc>
              <a:spcBef>
                <a:spcPts val="1400"/>
              </a:spcBef>
            </a:pPr>
            <a:r>
              <a:rPr lang="en-US" sz="1200" dirty="0">
                <a:solidFill>
                  <a:srgbClr val="FF0000"/>
                </a:solidFill>
              </a:rPr>
              <a:t>select "</a:t>
            </a:r>
            <a:r>
              <a:rPr lang="en-US" sz="1200" dirty="0" err="1">
                <a:solidFill>
                  <a:srgbClr val="FF0000"/>
                </a:solidFill>
              </a:rPr>
              <a:t>Booster_Version</a:t>
            </a:r>
            <a:r>
              <a:rPr lang="en-US" sz="1200" dirty="0">
                <a:solidFill>
                  <a:srgbClr val="FF0000"/>
                </a:solidFill>
              </a:rPr>
              <a:t>" from SPACEXTBL where "</a:t>
            </a:r>
            <a:r>
              <a:rPr lang="en-US" sz="1200" dirty="0" err="1">
                <a:solidFill>
                  <a:srgbClr val="FF0000"/>
                </a:solidFill>
              </a:rPr>
              <a:t>Landing_Outcome</a:t>
            </a:r>
            <a:r>
              <a:rPr lang="en-US" sz="1200" dirty="0">
                <a:solidFill>
                  <a:srgbClr val="FF0000"/>
                </a:solidFill>
              </a:rPr>
              <a:t>" = 'Success (drone ship)' and "PAYLOAD_MASS__KG_" &gt; 4000 and "PAYLOAD_MASS__KG_" &lt; 6000</a:t>
            </a:r>
            <a:r>
              <a:rPr lang="tr-TR" sz="1200" dirty="0">
                <a:solidFill>
                  <a:srgbClr val="FF0000"/>
                </a:solidFill>
              </a:rPr>
              <a:t> </a:t>
            </a:r>
            <a:r>
              <a:rPr lang="tr-TR" sz="1400" dirty="0">
                <a:solidFill>
                  <a:schemeClr val="accent3">
                    <a:lumMod val="25000"/>
                  </a:schemeClr>
                </a:solidFill>
                <a:latin typeface="Abadi" panose="020B0604020104020204" pitchFamily="34" charset="0"/>
              </a:rPr>
              <a:t>query is used to obtain </a:t>
            </a:r>
            <a:r>
              <a:rPr lang="en-US" sz="1400" dirty="0">
                <a:solidFill>
                  <a:schemeClr val="accent3">
                    <a:lumMod val="25000"/>
                  </a:schemeClr>
                </a:solidFill>
                <a:latin typeface="Abadi" panose="020B0604020104020204" pitchFamily="34" charset="0"/>
              </a:rPr>
              <a:t>names of the boosters which have success in drone ship and have payload mass greater than 4000</a:t>
            </a:r>
            <a:r>
              <a:rPr lang="tr-TR" sz="1400" dirty="0">
                <a:solidFill>
                  <a:schemeClr val="accent3">
                    <a:lumMod val="25000"/>
                  </a:schemeClr>
                </a:solidFill>
                <a:latin typeface="Abadi" panose="020B0604020104020204" pitchFamily="34" charset="0"/>
              </a:rPr>
              <a:t> kg</a:t>
            </a:r>
            <a:r>
              <a:rPr lang="en-US" sz="1400" dirty="0">
                <a:solidFill>
                  <a:schemeClr val="accent3">
                    <a:lumMod val="25000"/>
                  </a:schemeClr>
                </a:solidFill>
                <a:latin typeface="Abadi" panose="020B0604020104020204" pitchFamily="34" charset="0"/>
              </a:rPr>
              <a:t> but less than 6000</a:t>
            </a:r>
            <a:r>
              <a:rPr lang="tr-TR" sz="1400" dirty="0">
                <a:solidFill>
                  <a:schemeClr val="accent3">
                    <a:lumMod val="25000"/>
                  </a:schemeClr>
                </a:solidFill>
                <a:latin typeface="Abadi" panose="020B0604020104020204" pitchFamily="34" charset="0"/>
              </a:rPr>
              <a:t> kg.</a:t>
            </a:r>
          </a:p>
          <a:p>
            <a:pPr algn="just">
              <a:lnSpc>
                <a:spcPct val="100000"/>
              </a:lnSpc>
              <a:spcBef>
                <a:spcPts val="1400"/>
              </a:spcBef>
            </a:pPr>
            <a:r>
              <a:rPr lang="en-US" sz="1400" dirty="0">
                <a:solidFill>
                  <a:srgbClr val="FF0000"/>
                </a:solidFill>
              </a:rPr>
              <a:t>select "</a:t>
            </a:r>
            <a:r>
              <a:rPr lang="en-US" sz="1400" dirty="0" err="1">
                <a:solidFill>
                  <a:srgbClr val="FF0000"/>
                </a:solidFill>
              </a:rPr>
              <a:t>Mission_Outcome</a:t>
            </a:r>
            <a:r>
              <a:rPr lang="en-US" sz="1400" dirty="0">
                <a:solidFill>
                  <a:srgbClr val="FF0000"/>
                </a:solidFill>
              </a:rPr>
              <a:t>", count("</a:t>
            </a:r>
            <a:r>
              <a:rPr lang="en-US" sz="1400" dirty="0" err="1">
                <a:solidFill>
                  <a:srgbClr val="FF0000"/>
                </a:solidFill>
              </a:rPr>
              <a:t>Mission_Outcome</a:t>
            </a:r>
            <a:r>
              <a:rPr lang="en-US" sz="1400" dirty="0">
                <a:solidFill>
                  <a:srgbClr val="FF0000"/>
                </a:solidFill>
              </a:rPr>
              <a:t>") from SPACEXTBL group by "</a:t>
            </a:r>
            <a:r>
              <a:rPr lang="en-US" sz="1400" dirty="0" err="1">
                <a:solidFill>
                  <a:srgbClr val="FF0000"/>
                </a:solidFill>
              </a:rPr>
              <a:t>Mission_Outcome</a:t>
            </a:r>
            <a:r>
              <a:rPr lang="en-US" sz="1400" dirty="0">
                <a:solidFill>
                  <a:srgbClr val="FF0000"/>
                </a:solidFill>
              </a:rPr>
              <a:t>"</a:t>
            </a:r>
            <a:r>
              <a:rPr lang="tr-TR" sz="1400" dirty="0">
                <a:solidFill>
                  <a:srgbClr val="FF0000"/>
                </a:solidFill>
              </a:rPr>
              <a:t> </a:t>
            </a:r>
            <a:r>
              <a:rPr lang="tr-TR" sz="1400" dirty="0">
                <a:solidFill>
                  <a:schemeClr val="accent3">
                    <a:lumMod val="25000"/>
                  </a:schemeClr>
                </a:solidFill>
                <a:latin typeface="Abadi" panose="020B0604020104020204" pitchFamily="34" charset="0"/>
              </a:rPr>
              <a:t>query is used to obtain </a:t>
            </a:r>
            <a:r>
              <a:rPr lang="en-US" sz="1400" dirty="0">
                <a:solidFill>
                  <a:schemeClr val="accent3">
                    <a:lumMod val="25000"/>
                  </a:schemeClr>
                </a:solidFill>
                <a:latin typeface="Abadi" panose="020B0604020104020204" pitchFamily="34" charset="0"/>
              </a:rPr>
              <a:t>total number of successful and failure mission outcome</a:t>
            </a:r>
            <a:r>
              <a:rPr lang="tr-TR" sz="1400" dirty="0">
                <a:solidFill>
                  <a:schemeClr val="accent3">
                    <a:lumMod val="25000"/>
                  </a:schemeClr>
                </a:solidFill>
                <a:latin typeface="Abadi" panose="020B0604020104020204" pitchFamily="34" charset="0"/>
              </a:rPr>
              <a:t>s.</a:t>
            </a:r>
          </a:p>
          <a:p>
            <a:pPr algn="just">
              <a:lnSpc>
                <a:spcPct val="100000"/>
              </a:lnSpc>
              <a:spcBef>
                <a:spcPts val="1400"/>
              </a:spcBef>
            </a:pPr>
            <a:r>
              <a:rPr lang="en-US" sz="1400" dirty="0">
                <a:solidFill>
                  <a:srgbClr val="FF0000"/>
                </a:solidFill>
              </a:rPr>
              <a:t>select distinct("</a:t>
            </a:r>
            <a:r>
              <a:rPr lang="en-US" sz="1400" dirty="0" err="1">
                <a:solidFill>
                  <a:srgbClr val="FF0000"/>
                </a:solidFill>
              </a:rPr>
              <a:t>Booster_Version</a:t>
            </a:r>
            <a:r>
              <a:rPr lang="en-US" sz="1400" dirty="0">
                <a:solidFill>
                  <a:srgbClr val="FF0000"/>
                </a:solidFill>
              </a:rPr>
              <a:t>") from SPACEXTBL where "PAYLOAD_MASS__KG_" = (select max("PAYLOAD_MASS__KG_") from SPACEXTBL)</a:t>
            </a:r>
            <a:r>
              <a:rPr lang="tr-TR" sz="1400" dirty="0">
                <a:solidFill>
                  <a:srgbClr val="FF0000"/>
                </a:solidFill>
              </a:rPr>
              <a:t> </a:t>
            </a:r>
            <a:r>
              <a:rPr lang="tr-TR" sz="1400" dirty="0">
                <a:solidFill>
                  <a:schemeClr val="accent3">
                    <a:lumMod val="25000"/>
                  </a:schemeClr>
                </a:solidFill>
                <a:latin typeface="Abadi" panose="020B0604020104020204" pitchFamily="34" charset="0"/>
              </a:rPr>
              <a:t>query is used to obtain names</a:t>
            </a:r>
            <a:r>
              <a:rPr lang="en-US" sz="1400" dirty="0">
                <a:solidFill>
                  <a:schemeClr val="accent3">
                    <a:lumMod val="25000"/>
                  </a:schemeClr>
                </a:solidFill>
                <a:latin typeface="Abadi" panose="020B0604020104020204" pitchFamily="34" charset="0"/>
              </a:rPr>
              <a:t> of the </a:t>
            </a:r>
            <a:r>
              <a:rPr lang="en-US" sz="1400" i="1" dirty="0" err="1">
                <a:solidFill>
                  <a:schemeClr val="accent3">
                    <a:lumMod val="25000"/>
                  </a:schemeClr>
                </a:solidFill>
                <a:latin typeface="Abadi" panose="020B0604020104020204" pitchFamily="34" charset="0"/>
              </a:rPr>
              <a:t>booster_versions</a:t>
            </a:r>
            <a:r>
              <a:rPr lang="en-US" sz="1400" i="1"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which have carried the maximum payload mass</a:t>
            </a:r>
            <a:r>
              <a:rPr lang="tr-TR" sz="1400" dirty="0">
                <a:solidFill>
                  <a:schemeClr val="accent3">
                    <a:lumMod val="25000"/>
                  </a:schemeClr>
                </a:solidFill>
                <a:latin typeface="Abadi" panose="020B0604020104020204" pitchFamily="34" charset="0"/>
              </a:rPr>
              <a:t>.</a:t>
            </a:r>
          </a:p>
          <a:p>
            <a:pPr marL="0" indent="0" algn="just">
              <a:buNone/>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682" y="1280159"/>
            <a:ext cx="10779291" cy="5039191"/>
          </a:xfrm>
          <a:prstGeom prst="rect">
            <a:avLst/>
          </a:prstGeom>
        </p:spPr>
        <p:txBody>
          <a:bodyPr lIns="91440" tIns="45720" rIns="91440" bIns="45720" anchor="t"/>
          <a:lstStyle/>
          <a:p>
            <a:pPr>
              <a:lnSpc>
                <a:spcPct val="100000"/>
              </a:lnSpc>
              <a:spcBef>
                <a:spcPts val="1400"/>
              </a:spcBef>
            </a:pPr>
            <a:endParaRPr lang="tr-TR" sz="1000" dirty="0"/>
          </a:p>
          <a:p>
            <a:endParaRPr lang="tr-TR" sz="1000" dirty="0"/>
          </a:p>
          <a:p>
            <a:endParaRPr lang="tr-TR" sz="1000" dirty="0"/>
          </a:p>
          <a:p>
            <a:endParaRPr lang="tr-TR" sz="1000" dirty="0"/>
          </a:p>
          <a:p>
            <a:endParaRPr lang="tr-TR" sz="1000" dirty="0"/>
          </a:p>
          <a:p>
            <a:endParaRPr lang="tr-TR" sz="1000" dirty="0"/>
          </a:p>
          <a:p>
            <a:endParaRPr lang="tr-TR" sz="1000" dirty="0"/>
          </a:p>
          <a:p>
            <a:pPr marL="0" indent="0">
              <a:buNone/>
            </a:pPr>
            <a:endParaRPr lang="tr-TR" sz="1000" dirty="0"/>
          </a:p>
          <a:p>
            <a:r>
              <a:rPr lang="tr-TR" sz="1400" dirty="0"/>
              <a:t>Above query is used to list</a:t>
            </a:r>
            <a:r>
              <a:rPr lang="en-US" sz="1400" dirty="0"/>
              <a:t> the records which will display the month names, failure </a:t>
            </a:r>
            <a:r>
              <a:rPr lang="en-US" sz="1400" i="1" dirty="0" err="1"/>
              <a:t>landing_outcomes</a:t>
            </a:r>
            <a:r>
              <a:rPr lang="en-US" sz="1400" i="1" dirty="0"/>
              <a:t> </a:t>
            </a:r>
            <a:r>
              <a:rPr lang="en-US" sz="1400" dirty="0"/>
              <a:t>in drone ship ,booster versions</a:t>
            </a:r>
            <a:r>
              <a:rPr lang="en-US" sz="1400" i="1" dirty="0"/>
              <a:t>, </a:t>
            </a:r>
            <a:r>
              <a:rPr lang="en-US" sz="1400" i="1" dirty="0" err="1"/>
              <a:t>launch_site</a:t>
            </a:r>
            <a:r>
              <a:rPr lang="en-US" sz="1400" i="1" dirty="0"/>
              <a:t> </a:t>
            </a:r>
            <a:r>
              <a:rPr lang="en-US" sz="1400" dirty="0"/>
              <a:t>for the months in year 2015</a:t>
            </a:r>
            <a:r>
              <a:rPr lang="tr-TR" sz="1400" dirty="0"/>
              <a:t>.</a:t>
            </a:r>
          </a:p>
          <a:p>
            <a:endParaRPr lang="tr-TR" sz="1000" dirty="0"/>
          </a:p>
          <a:p>
            <a:endParaRPr lang="tr-TR" sz="1000" dirty="0"/>
          </a:p>
          <a:p>
            <a:pPr marL="0" indent="0">
              <a:buNone/>
            </a:pPr>
            <a:endParaRPr lang="tr-TR" sz="1000" dirty="0"/>
          </a:p>
          <a:p>
            <a:endParaRPr lang="tr-TR" sz="1000" dirty="0"/>
          </a:p>
          <a:p>
            <a:endParaRPr lang="tr-TR" sz="1000" dirty="0"/>
          </a:p>
          <a:p>
            <a:r>
              <a:rPr lang="tr-TR" sz="1400" dirty="0"/>
              <a:t>Above query is used to rank</a:t>
            </a:r>
            <a:r>
              <a:rPr lang="en-US" sz="1400" dirty="0"/>
              <a:t> the count of successful </a:t>
            </a:r>
            <a:r>
              <a:rPr lang="en-US" sz="1400" i="1" dirty="0" err="1"/>
              <a:t>landing_outcomes</a:t>
            </a:r>
            <a:r>
              <a:rPr lang="en-US" sz="1400" i="1" dirty="0"/>
              <a:t> </a:t>
            </a:r>
            <a:r>
              <a:rPr lang="en-US" sz="1400" dirty="0"/>
              <a:t>between the date 04-06-2010 and 20-03-2017 in descending order.</a:t>
            </a:r>
            <a:endParaRPr lang="tr-TR" sz="1400" dirty="0"/>
          </a:p>
          <a:p>
            <a:endParaRPr lang="tr-TR" sz="1000" dirty="0"/>
          </a:p>
          <a:p>
            <a:r>
              <a:rPr lang="tr-TR" sz="1400" dirty="0">
                <a:hlinkClick r:id="rId4"/>
              </a:rPr>
              <a:t>https://github.com/HasanUnlu09/IBM_Applied_Data_Science_Capstone/blob/main/Module_2_Lab_2_EDA_SQL.ipynb</a:t>
            </a:r>
            <a:endParaRPr lang="tr-TR" sz="1400" dirty="0"/>
          </a:p>
          <a:p>
            <a:endParaRPr lang="en-US" sz="1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5AA60965-C926-9F12-AD47-9CE1BE7C5F4B}"/>
              </a:ext>
            </a:extLst>
          </p:cNvPr>
          <p:cNvPicPr>
            <a:picLocks noChangeAspect="1"/>
          </p:cNvPicPr>
          <p:nvPr/>
        </p:nvPicPr>
        <p:blipFill>
          <a:blip r:embed="rId5"/>
          <a:stretch>
            <a:fillRect/>
          </a:stretch>
        </p:blipFill>
        <p:spPr>
          <a:xfrm>
            <a:off x="694019" y="1454197"/>
            <a:ext cx="10763954" cy="1751075"/>
          </a:xfrm>
          <a:prstGeom prst="rect">
            <a:avLst/>
          </a:prstGeom>
        </p:spPr>
      </p:pic>
      <p:pic>
        <p:nvPicPr>
          <p:cNvPr id="7" name="Picture 6">
            <a:extLst>
              <a:ext uri="{FF2B5EF4-FFF2-40B4-BE49-F238E27FC236}">
                <a16:creationId xmlns:a16="http://schemas.microsoft.com/office/drawing/2014/main" id="{1D81DA60-24BE-EAE8-127F-CCBE29BD0E4D}"/>
              </a:ext>
            </a:extLst>
          </p:cNvPr>
          <p:cNvPicPr>
            <a:picLocks noChangeAspect="1"/>
          </p:cNvPicPr>
          <p:nvPr/>
        </p:nvPicPr>
        <p:blipFill>
          <a:blip r:embed="rId6"/>
          <a:stretch>
            <a:fillRect/>
          </a:stretch>
        </p:blipFill>
        <p:spPr>
          <a:xfrm>
            <a:off x="714023" y="4436280"/>
            <a:ext cx="10763953" cy="603715"/>
          </a:xfrm>
          <a:prstGeom prst="rect">
            <a:avLst/>
          </a:prstGeom>
        </p:spPr>
      </p:pic>
    </p:spTree>
    <p:extLst>
      <p:ext uri="{BB962C8B-B14F-4D97-AF65-F5344CB8AC3E}">
        <p14:creationId xmlns:p14="http://schemas.microsoft.com/office/powerpoint/2010/main" val="209085370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6914"/>
            <a:ext cx="10515600" cy="4789478"/>
          </a:xfrm>
          <a:prstGeom prst="rect">
            <a:avLst/>
          </a:prstGeom>
        </p:spPr>
        <p:txBody>
          <a:bodyPr>
            <a:normAutofit fontScale="92500" lnSpcReduction="1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this stage of the project, markers, </a:t>
            </a:r>
            <a:r>
              <a:rPr lang="en-US" sz="2200" dirty="0">
                <a:solidFill>
                  <a:schemeClr val="accent3">
                    <a:lumMod val="25000"/>
                  </a:schemeClr>
                </a:solidFill>
                <a:latin typeface="Abadi" panose="020B0604020104020204" pitchFamily="34" charset="0"/>
              </a:rPr>
              <a:t>circles</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marker_cluster and mouse_position are used to build an interactive map.  </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u="sng" dirty="0">
                <a:solidFill>
                  <a:schemeClr val="accent3">
                    <a:lumMod val="25000"/>
                  </a:schemeClr>
                </a:solidFill>
                <a:latin typeface="Abadi" panose="020B0604020104020204" pitchFamily="34" charset="0"/>
              </a:rPr>
              <a:t>Markers</a:t>
            </a:r>
            <a:r>
              <a:rPr lang="tr-TR" sz="2200" dirty="0">
                <a:solidFill>
                  <a:schemeClr val="accent3">
                    <a:lumMod val="25000"/>
                  </a:schemeClr>
                </a:solidFill>
                <a:latin typeface="Abadi" panose="020B0604020104020204" pitchFamily="34" charset="0"/>
              </a:rPr>
              <a:t> are added for showing the names of the launh sites or points. </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Circles</a:t>
            </a:r>
            <a:r>
              <a:rPr lang="tr-TR" sz="2200" dirty="0">
                <a:solidFill>
                  <a:schemeClr val="accent3">
                    <a:lumMod val="25000"/>
                  </a:schemeClr>
                </a:solidFill>
                <a:latin typeface="Abadi" panose="020B0604020104020204" pitchFamily="34" charset="0"/>
              </a:rPr>
              <a:t> are added to make the launch sites noticable on the map.</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Lines</a:t>
            </a:r>
            <a:r>
              <a:rPr lang="tr-TR" sz="2200" dirty="0">
                <a:solidFill>
                  <a:schemeClr val="accent3">
                    <a:lumMod val="25000"/>
                  </a:schemeClr>
                </a:solidFill>
                <a:latin typeface="Abadi" panose="020B0604020104020204" pitchFamily="34" charset="0"/>
              </a:rPr>
              <a:t> are added show distance line between two data points on the map.</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Marker Cluster</a:t>
            </a:r>
            <a:r>
              <a:rPr lang="tr-TR" sz="2200" dirty="0">
                <a:solidFill>
                  <a:schemeClr val="accent3">
                    <a:lumMod val="25000"/>
                  </a:schemeClr>
                </a:solidFill>
                <a:latin typeface="Abadi" panose="020B0604020104020204" pitchFamily="34" charset="0"/>
              </a:rPr>
              <a:t> is added to increase readibility of the data point that are on the same launch site(so in the same coordinates) in aspect of succes/fail. Success category is represented as green </a:t>
            </a:r>
            <a:r>
              <a:rPr lang="tr-TR" sz="2200" b="1" u="sng" dirty="0">
                <a:solidFill>
                  <a:schemeClr val="accent3">
                    <a:lumMod val="25000"/>
                  </a:schemeClr>
                </a:solidFill>
                <a:latin typeface="Abadi" panose="020B0604020104020204" pitchFamily="34" charset="0"/>
              </a:rPr>
              <a:t>i</a:t>
            </a:r>
            <a:r>
              <a:rPr lang="tr-TR" sz="2200" dirty="0">
                <a:solidFill>
                  <a:schemeClr val="accent3">
                    <a:lumMod val="25000"/>
                  </a:schemeClr>
                </a:solidFill>
                <a:latin typeface="Abadi" panose="020B0604020104020204" pitchFamily="34" charset="0"/>
              </a:rPr>
              <a:t> label and fail category is represented as red </a:t>
            </a:r>
            <a:r>
              <a:rPr lang="tr-TR" sz="2200" b="1" u="sng" dirty="0">
                <a:solidFill>
                  <a:schemeClr val="accent3">
                    <a:lumMod val="25000"/>
                  </a:schemeClr>
                </a:solidFill>
                <a:latin typeface="Abadi" panose="020B0604020104020204" pitchFamily="34" charset="0"/>
              </a:rPr>
              <a:t>i</a:t>
            </a:r>
            <a:r>
              <a:rPr lang="tr-TR" sz="2200" dirty="0">
                <a:solidFill>
                  <a:schemeClr val="accent3">
                    <a:lumMod val="25000"/>
                  </a:schemeClr>
                </a:solidFill>
                <a:latin typeface="Abadi" panose="020B0604020104020204" pitchFamily="34" charset="0"/>
              </a:rPr>
              <a:t>  label. </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Mouse Position</a:t>
            </a:r>
            <a:r>
              <a:rPr lang="tr-TR" sz="2200" dirty="0">
                <a:solidFill>
                  <a:schemeClr val="accent3">
                    <a:lumMod val="25000"/>
                  </a:schemeClr>
                </a:solidFill>
                <a:latin typeface="Abadi" panose="020B0604020104020204" pitchFamily="34" charset="0"/>
              </a:rPr>
              <a:t> is added to get the coordinates on the map by using mouse position.</a:t>
            </a:r>
          </a:p>
          <a:p>
            <a:pPr algn="just">
              <a:lnSpc>
                <a:spcPct val="100000"/>
              </a:lnSpc>
              <a:spcBef>
                <a:spcPts val="1400"/>
              </a:spcBef>
            </a:pP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hlinkClick r:id="rId3"/>
              </a:rPr>
              <a:t>https://github.com/HasanUnlu09/IBM_Applied_Data_Science_Capstone/blob/main/Module_3_Lab_1_Interactive_Visual_Analytics_with_Folium.ipynb</a:t>
            </a:r>
            <a:endParaRPr lang="en-US" sz="2200" dirty="0">
              <a:solidFill>
                <a:schemeClr val="accent3">
                  <a:lumMod val="25000"/>
                </a:schemeClr>
              </a:solidFill>
              <a:latin typeface="Abadi" panose="020B0604020104020204" pitchFamily="34" charset="0"/>
            </a:endParaRPr>
          </a:p>
          <a:p>
            <a:pPr algn="just"/>
            <a:endParaRPr lang="en-US" dirty="0"/>
          </a:p>
          <a:p>
            <a:pPr algn="just"/>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5660"/>
            <a:ext cx="10687962" cy="4351338"/>
          </a:xfrm>
          <a:prstGeom prst="rect">
            <a:avLst/>
          </a:prstGeom>
        </p:spPr>
        <p:txBody>
          <a:bodyPr vert="horz" lIns="91440" tIns="45720" rIns="91440" bIns="45720" rtlCol="0" anchor="t">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the dashboard, </a:t>
            </a:r>
            <a:r>
              <a:rPr lang="tr-TR" sz="2200" u="sng" dirty="0">
                <a:solidFill>
                  <a:schemeClr val="accent3">
                    <a:lumMod val="25000"/>
                  </a:schemeClr>
                </a:solidFill>
                <a:latin typeface="Abadi" panose="020B0604020104020204" pitchFamily="34" charset="0"/>
              </a:rPr>
              <a:t>Pie Chart</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Scatter Chart</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Dropdown Menu</a:t>
            </a:r>
            <a:r>
              <a:rPr lang="tr-TR" sz="2200" dirty="0">
                <a:solidFill>
                  <a:schemeClr val="accent3">
                    <a:lumMod val="25000"/>
                  </a:schemeClr>
                </a:solidFill>
                <a:latin typeface="Abadi" panose="020B0604020104020204" pitchFamily="34" charset="0"/>
              </a:rPr>
              <a:t> and </a:t>
            </a:r>
            <a:r>
              <a:rPr lang="tr-TR" sz="2200" u="sng" dirty="0">
                <a:solidFill>
                  <a:schemeClr val="accent3">
                    <a:lumMod val="25000"/>
                  </a:schemeClr>
                </a:solidFill>
                <a:latin typeface="Abadi" panose="020B0604020104020204" pitchFamily="34" charset="0"/>
              </a:rPr>
              <a:t>Range Slider </a:t>
            </a:r>
            <a:r>
              <a:rPr lang="tr-TR" sz="2200" dirty="0">
                <a:solidFill>
                  <a:schemeClr val="accent3">
                    <a:lumMod val="25000"/>
                  </a:schemeClr>
                </a:solidFill>
                <a:latin typeface="Abadi" panose="020B0604020104020204" pitchFamily="34" charset="0"/>
              </a:rPr>
              <a:t>properties are added.</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Dropdown Menu</a:t>
            </a:r>
            <a:r>
              <a:rPr lang="tr-TR" sz="2200" dirty="0">
                <a:solidFill>
                  <a:schemeClr val="accent3">
                    <a:lumMod val="25000"/>
                  </a:schemeClr>
                </a:solidFill>
                <a:latin typeface="Abadi" panose="020B0604020104020204" pitchFamily="34" charset="0"/>
              </a:rPr>
              <a:t> is added to select launch sites that are shown in the Pie Plot.</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Pie Plot</a:t>
            </a:r>
            <a:r>
              <a:rPr lang="tr-TR" sz="2200" dirty="0">
                <a:solidFill>
                  <a:schemeClr val="accent3">
                    <a:lumMod val="25000"/>
                  </a:schemeClr>
                </a:solidFill>
                <a:latin typeface="Abadi" panose="020B0604020104020204" pitchFamily="34" charset="0"/>
              </a:rPr>
              <a:t> shows the successful and failed landings in the each launch sites. </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The Scatter Plot</a:t>
            </a:r>
            <a:r>
              <a:rPr lang="tr-TR" sz="2200" dirty="0">
                <a:solidFill>
                  <a:schemeClr val="accent3">
                    <a:lumMod val="25000"/>
                  </a:schemeClr>
                </a:solidFill>
                <a:latin typeface="Abadi" panose="020B0604020104020204" pitchFamily="34" charset="0"/>
              </a:rPr>
              <a:t> is used to show distribution of successful/failed landings depending on the PayloadMass and inputs that come from the </a:t>
            </a:r>
            <a:r>
              <a:rPr lang="tr-TR" sz="2200" u="sng" dirty="0">
                <a:solidFill>
                  <a:schemeClr val="accent3">
                    <a:lumMod val="25000"/>
                  </a:schemeClr>
                </a:solidFill>
                <a:latin typeface="Abadi" panose="020B0604020104020204" pitchFamily="34" charset="0"/>
              </a:rPr>
              <a:t>Range Slider</a:t>
            </a:r>
            <a:r>
              <a:rPr lang="tr-TR" sz="2200" dirty="0">
                <a:solidFill>
                  <a:schemeClr val="accent3">
                    <a:lumMod val="25000"/>
                  </a:schemeClr>
                </a:solidFill>
                <a:latin typeface="Abadi" panose="020B0604020104020204" pitchFamily="34" charset="0"/>
              </a:rPr>
              <a:t> and </a:t>
            </a:r>
            <a:r>
              <a:rPr lang="tr-TR" sz="2200" u="sng" dirty="0">
                <a:solidFill>
                  <a:schemeClr val="accent3">
                    <a:lumMod val="25000"/>
                  </a:schemeClr>
                </a:solidFill>
                <a:latin typeface="Abadi" panose="020B0604020104020204" pitchFamily="34" charset="0"/>
              </a:rPr>
              <a:t>Dropdown Menu </a:t>
            </a:r>
            <a:r>
              <a:rPr lang="tr-TR" sz="2200" dirty="0">
                <a:solidFill>
                  <a:schemeClr val="accent3">
                    <a:lumMod val="25000"/>
                  </a:schemeClr>
                </a:solidFill>
                <a:latin typeface="Abadi" panose="020B0604020104020204" pitchFamily="34" charset="0"/>
              </a:rPr>
              <a:t>are used to shape the Scatter Plot.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https://github.com/HasanUnlu09/IBM_Applied_Data_Science_Capstone/blob/main/Module_3_Lab_2_Interactive_Dashboard_With_Plotly_Dash.py</a:t>
            </a:r>
            <a:endParaRPr lang="tr-TR"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3407"/>
            <a:ext cx="10687962" cy="4923803"/>
          </a:xfrm>
          <a:prstGeom prst="rect">
            <a:avLst/>
          </a:prstGeom>
        </p:spPr>
        <p:txBody>
          <a:bodyPr>
            <a:normAutofit fontScale="925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this stage, data split into train and test data sets and they are used in the </a:t>
            </a:r>
            <a:r>
              <a:rPr lang="tr-TR" sz="2200" u="sng" dirty="0">
                <a:solidFill>
                  <a:schemeClr val="accent3">
                    <a:lumMod val="25000"/>
                  </a:schemeClr>
                </a:solidFill>
                <a:latin typeface="Abadi" panose="020B0604020104020204" pitchFamily="34" charset="0"/>
              </a:rPr>
              <a:t>LogisticRegression</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SupportVectorMachine</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DecisionTree</a:t>
            </a:r>
            <a:r>
              <a:rPr lang="tr-TR" sz="2200" dirty="0">
                <a:solidFill>
                  <a:schemeClr val="accent3">
                    <a:lumMod val="25000"/>
                  </a:schemeClr>
                </a:solidFill>
                <a:latin typeface="Abadi" panose="020B0604020104020204" pitchFamily="34" charset="0"/>
              </a:rPr>
              <a:t> and </a:t>
            </a:r>
            <a:r>
              <a:rPr lang="tr-TR" sz="2200" u="sng" dirty="0">
                <a:solidFill>
                  <a:schemeClr val="accent3">
                    <a:lumMod val="25000"/>
                  </a:schemeClr>
                </a:solidFill>
                <a:latin typeface="Abadi" panose="020B0604020104020204" pitchFamily="34" charset="0"/>
              </a:rPr>
              <a:t>KNearestNeighbors</a:t>
            </a:r>
            <a:r>
              <a:rPr lang="tr-TR" sz="2200" dirty="0">
                <a:solidFill>
                  <a:schemeClr val="accent3">
                    <a:lumMod val="25000"/>
                  </a:schemeClr>
                </a:solidFill>
                <a:latin typeface="Abadi" panose="020B0604020104020204" pitchFamily="34" charset="0"/>
              </a:rPr>
              <a:t> models with the </a:t>
            </a:r>
            <a:r>
              <a:rPr lang="tr-TR" sz="2200" i="1" dirty="0">
                <a:solidFill>
                  <a:schemeClr val="accent3">
                    <a:lumMod val="25000"/>
                  </a:schemeClr>
                </a:solidFill>
                <a:latin typeface="Abadi" panose="020B0604020104020204" pitchFamily="34" charset="0"/>
              </a:rPr>
              <a:t>GridSearch</a:t>
            </a:r>
            <a:r>
              <a:rPr lang="tr-TR" sz="2200" dirty="0">
                <a:solidFill>
                  <a:schemeClr val="accent3">
                    <a:lumMod val="25000"/>
                  </a:schemeClr>
                </a:solidFill>
                <a:latin typeface="Abadi" panose="020B0604020104020204" pitchFamily="34" charset="0"/>
              </a:rPr>
              <a:t> method. Roughly, all these models are applied to the data sets in same way. </a:t>
            </a:r>
          </a:p>
          <a:p>
            <a:pPr algn="just">
              <a:lnSpc>
                <a:spcPct val="100000"/>
              </a:lnSpc>
              <a:spcBef>
                <a:spcPts val="1400"/>
              </a:spcBef>
            </a:pPr>
            <a:r>
              <a:rPr lang="tr-TR" sz="2200" dirty="0">
                <a:solidFill>
                  <a:schemeClr val="accent3">
                    <a:lumMod val="25000"/>
                  </a:schemeClr>
                </a:solidFill>
                <a:latin typeface="Abadi" panose="020B0604020104020204" pitchFamily="34" charset="0"/>
              </a:rPr>
              <a:t>At first, model object is defined and these model object is pass as parameter to GridSearch method as well as the predefined parameters which are ‘dictionary’ and determined ‘cv’ value. Then, model is fitted(trained) with the train data sets. </a:t>
            </a:r>
          </a:p>
          <a:p>
            <a:pPr algn="just">
              <a:lnSpc>
                <a:spcPct val="100000"/>
              </a:lnSpc>
              <a:spcBef>
                <a:spcPts val="1400"/>
              </a:spcBef>
            </a:pPr>
            <a:r>
              <a:rPr lang="tr-TR" sz="2200" dirty="0">
                <a:solidFill>
                  <a:schemeClr val="accent3">
                    <a:lumMod val="25000"/>
                  </a:schemeClr>
                </a:solidFill>
                <a:latin typeface="Abadi" panose="020B0604020104020204" pitchFamily="34" charset="0"/>
              </a:rPr>
              <a:t>At the last step, predicted value of the test data set is obtained and these prediction are used for obtaining the r2 scores(accuracies), confusion matrix and F1 Scores. Accuracies and F1 Scores are used find best performing classification model. </a:t>
            </a:r>
          </a:p>
          <a:p>
            <a:pPr algn="just">
              <a:lnSpc>
                <a:spcPct val="100000"/>
              </a:lnSpc>
              <a:spcBef>
                <a:spcPts val="1400"/>
              </a:spcBef>
            </a:pPr>
            <a:r>
              <a:rPr lang="tr-TR" sz="2200" dirty="0">
                <a:solidFill>
                  <a:schemeClr val="accent3">
                    <a:lumMod val="25000"/>
                  </a:schemeClr>
                </a:solidFill>
                <a:latin typeface="Abadi" panose="020B0604020104020204" pitchFamily="34" charset="0"/>
              </a:rPr>
              <a:t>In aspect of accuracies and F1 Scores three of all four models have same values and DecisionTree Model has higher accuracy and F1 score than other models. Therefore, best performed model is Decision Tree Model.</a:t>
            </a:r>
          </a:p>
          <a:p>
            <a:pPr algn="just">
              <a:lnSpc>
                <a:spcPct val="100000"/>
              </a:lnSpc>
              <a:spcBef>
                <a:spcPts val="1400"/>
              </a:spcBef>
            </a:pP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https://github.com/HasanUnlu09/IBM_Applied_Data_Science_Capstone/blob/main/Module_4_Lab_1_Predictive_Analysis_Classification.ipynb</a:t>
            </a:r>
            <a:endParaRPr lang="tr-TR"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534FC-D64D-8734-33E6-3D6E6E24820D}"/>
              </a:ext>
            </a:extLst>
          </p:cNvPr>
          <p:cNvPicPr>
            <a:picLocks noChangeAspect="1"/>
          </p:cNvPicPr>
          <p:nvPr/>
        </p:nvPicPr>
        <p:blipFill>
          <a:blip r:embed="rId4"/>
          <a:stretch>
            <a:fillRect/>
          </a:stretch>
        </p:blipFill>
        <p:spPr>
          <a:xfrm>
            <a:off x="1031267" y="1398360"/>
            <a:ext cx="9812347" cy="5254989"/>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97238217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11532"/>
            <a:ext cx="10305846" cy="495079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the E</a:t>
            </a:r>
            <a:r>
              <a:rPr lang="en-US" sz="2200" dirty="0" err="1">
                <a:solidFill>
                  <a:schemeClr val="accent3">
                    <a:lumMod val="25000"/>
                  </a:schemeClr>
                </a:solidFill>
                <a:latin typeface="Abadi" panose="020B0604020104020204" pitchFamily="34" charset="0"/>
              </a:rPr>
              <a:t>xploratory</a:t>
            </a:r>
            <a:r>
              <a:rPr lang="en-US" sz="2200" dirty="0">
                <a:solidFill>
                  <a:schemeClr val="accent3">
                    <a:lumMod val="25000"/>
                  </a:schemeClr>
                </a:solidFill>
                <a:latin typeface="Abadi" panose="020B0604020104020204" pitchFamily="34" charset="0"/>
              </a:rPr>
              <a:t> </a:t>
            </a:r>
            <a:r>
              <a:rPr lang="tr-TR" sz="2200" dirty="0">
                <a:solidFill>
                  <a:schemeClr val="accent3">
                    <a:lumMod val="25000"/>
                  </a:schemeClr>
                </a:solidFill>
                <a:latin typeface="Abadi" panose="020B0604020104020204" pitchFamily="34" charset="0"/>
              </a:rPr>
              <a:t>D</a:t>
            </a:r>
            <a:r>
              <a:rPr lang="en-US" sz="2200" dirty="0" err="1">
                <a:solidFill>
                  <a:schemeClr val="accent3">
                    <a:lumMod val="25000"/>
                  </a:schemeClr>
                </a:solidFill>
                <a:latin typeface="Abadi" panose="020B0604020104020204" pitchFamily="34" charset="0"/>
              </a:rPr>
              <a:t>ata</a:t>
            </a:r>
            <a:r>
              <a:rPr lang="en-US" sz="2200" dirty="0">
                <a:solidFill>
                  <a:schemeClr val="accent3">
                    <a:lumMod val="25000"/>
                  </a:schemeClr>
                </a:solidFill>
                <a:latin typeface="Abadi" panose="020B0604020104020204" pitchFamily="34" charset="0"/>
              </a:rPr>
              <a:t> </a:t>
            </a:r>
            <a:r>
              <a:rPr lang="tr-TR" sz="2200" dirty="0">
                <a:solidFill>
                  <a:schemeClr val="accent3">
                    <a:lumMod val="25000"/>
                  </a:schemeClr>
                </a:solidFill>
                <a:latin typeface="Abadi" panose="020B0604020104020204" pitchFamily="34" charset="0"/>
              </a:rPr>
              <a:t>A</a:t>
            </a:r>
            <a:r>
              <a:rPr lang="en-US" sz="2200" dirty="0" err="1">
                <a:solidFill>
                  <a:schemeClr val="accent3">
                    <a:lumMod val="25000"/>
                  </a:schemeClr>
                </a:solidFill>
                <a:latin typeface="Abadi" panose="020B0604020104020204" pitchFamily="34" charset="0"/>
              </a:rPr>
              <a:t>nalysis</a:t>
            </a:r>
            <a:r>
              <a:rPr lang="en-US" sz="2200" dirty="0">
                <a:solidFill>
                  <a:schemeClr val="accent3">
                    <a:lumMod val="25000"/>
                  </a:schemeClr>
                </a:solidFill>
                <a:latin typeface="Abadi" panose="020B0604020104020204" pitchFamily="34" charset="0"/>
              </a:rPr>
              <a:t> </a:t>
            </a:r>
            <a:r>
              <a:rPr lang="tr-TR" sz="2200" dirty="0">
                <a:solidFill>
                  <a:schemeClr val="accent3">
                    <a:lumMod val="25000"/>
                  </a:schemeClr>
                </a:solidFill>
                <a:latin typeface="Abadi" panose="020B0604020104020204" pitchFamily="34" charset="0"/>
              </a:rPr>
              <a:t>step, correlation between </a:t>
            </a:r>
            <a:r>
              <a:rPr lang="tr-TR" sz="2200" u="sng" dirty="0">
                <a:solidFill>
                  <a:schemeClr val="accent3">
                    <a:lumMod val="25000"/>
                  </a:schemeClr>
                </a:solidFill>
                <a:latin typeface="Abadi" panose="020B0604020104020204" pitchFamily="34" charset="0"/>
              </a:rPr>
              <a:t>Flight Number - Launch Site</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Payload - Launch Site</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Success Rate - Orbit</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Flight Number - Orbit</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Payload Mass - Orbit</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Launch Success - Year </a:t>
            </a:r>
            <a:r>
              <a:rPr lang="tr-TR" sz="2200" dirty="0">
                <a:solidFill>
                  <a:schemeClr val="accent3">
                    <a:lumMod val="25000"/>
                  </a:schemeClr>
                </a:solidFill>
                <a:latin typeface="Abadi" panose="020B0604020104020204" pitchFamily="34" charset="0"/>
              </a:rPr>
              <a:t>has been investigated. </a:t>
            </a:r>
          </a:p>
          <a:p>
            <a:pPr algn="just">
              <a:lnSpc>
                <a:spcPct val="100000"/>
              </a:lnSpc>
              <a:spcBef>
                <a:spcPts val="1400"/>
              </a:spcBef>
            </a:pPr>
            <a:r>
              <a:rPr lang="tr-TR" sz="2200" dirty="0">
                <a:solidFill>
                  <a:schemeClr val="accent3">
                    <a:lumMod val="25000"/>
                  </a:schemeClr>
                </a:solidFill>
                <a:latin typeface="Abadi" panose="020B0604020104020204" pitchFamily="34" charset="0"/>
              </a:rPr>
              <a:t>Firstly, succeded landings have been increasing since 2014. </a:t>
            </a:r>
          </a:p>
          <a:p>
            <a:pPr algn="just">
              <a:lnSpc>
                <a:spcPct val="100000"/>
              </a:lnSpc>
              <a:spcBef>
                <a:spcPts val="1400"/>
              </a:spcBef>
            </a:pPr>
            <a:r>
              <a:rPr lang="tr-TR" sz="2200" dirty="0">
                <a:solidFill>
                  <a:schemeClr val="accent3">
                    <a:lumMod val="25000"/>
                  </a:schemeClr>
                </a:solidFill>
                <a:latin typeface="Abadi" panose="020B0604020104020204" pitchFamily="34" charset="0"/>
              </a:rPr>
              <a:t>There is a relationship between Payload Mass and Orbit types because some payload amounts fails for some orbits and some payload amounts are more successful at some orbits. For example, around 1000 kg ISS, LEO and PO orbits have no successful launches.</a:t>
            </a:r>
          </a:p>
          <a:p>
            <a:pPr algn="just">
              <a:lnSpc>
                <a:spcPct val="100000"/>
              </a:lnSpc>
              <a:spcBef>
                <a:spcPts val="1400"/>
              </a:spcBef>
            </a:pPr>
            <a:r>
              <a:rPr lang="tr-TR" sz="2200" dirty="0">
                <a:solidFill>
                  <a:schemeClr val="accent3">
                    <a:lumMod val="25000"/>
                  </a:schemeClr>
                </a:solidFill>
                <a:latin typeface="Abadi" panose="020B0604020104020204" pitchFamily="34" charset="0"/>
              </a:rPr>
              <a:t>There is a relationship between Payload Mass and Launch Sites because some launch sites has more successful for some payload mass. For example, </a:t>
            </a:r>
            <a:r>
              <a:rPr lang="en-US" sz="2200" dirty="0">
                <a:solidFill>
                  <a:schemeClr val="accent3">
                    <a:lumMod val="25000"/>
                  </a:schemeClr>
                </a:solidFill>
                <a:latin typeface="Abadi" panose="020B0604020104020204" pitchFamily="34" charset="0"/>
              </a:rPr>
              <a:t>VAFB SLC 4E launch site</a:t>
            </a:r>
            <a:r>
              <a:rPr lang="tr-TR" sz="2200" dirty="0">
                <a:solidFill>
                  <a:schemeClr val="accent3">
                    <a:lumMod val="25000"/>
                  </a:schemeClr>
                </a:solidFill>
                <a:latin typeface="Abadi" panose="020B0604020104020204" pitchFamily="34" charset="0"/>
              </a:rPr>
              <a:t> has no failed launch in the range of around 2000 kg and 4000 kg payload mass.</a:t>
            </a:r>
          </a:p>
          <a:p>
            <a:pPr algn="just">
              <a:lnSpc>
                <a:spcPct val="100000"/>
              </a:lnSpc>
              <a:spcBef>
                <a:spcPts val="1400"/>
              </a:spcBef>
            </a:pPr>
            <a:r>
              <a:rPr lang="tr-TR" sz="2200" dirty="0">
                <a:solidFill>
                  <a:schemeClr val="accent3">
                    <a:lumMod val="25000"/>
                  </a:schemeClr>
                </a:solidFill>
                <a:latin typeface="Abadi" panose="020B0604020104020204" pitchFamily="34" charset="0"/>
              </a:rPr>
              <a:t>Also, there is four orbit types that have better success rates, ES-L1, GEO, HEO and SSO. </a:t>
            </a:r>
          </a:p>
          <a:p>
            <a:pPr algn="just">
              <a:lnSpc>
                <a:spcPct val="100000"/>
              </a:lnSpc>
              <a:spcBef>
                <a:spcPts val="1400"/>
              </a:spcBef>
            </a:pPr>
            <a:r>
              <a:rPr lang="en-US" sz="2200" dirty="0">
                <a:solidFill>
                  <a:schemeClr val="accent3">
                    <a:lumMod val="25000"/>
                  </a:schemeClr>
                </a:solidFill>
                <a:latin typeface="Abadi" panose="020B0604020104020204" pitchFamily="34" charset="0"/>
              </a:rPr>
              <a:t>Total payload mass that is carried by boosters from NASA is 45596 kg</a:t>
            </a:r>
            <a:r>
              <a:rPr lang="tr-TR"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Names of boosters which have successfully landed on drone ship and had payload mass greater than 4000 but less than 6000 </a:t>
            </a:r>
            <a:r>
              <a:rPr lang="tr-TR" sz="2200" dirty="0">
                <a:solidFill>
                  <a:schemeClr val="accent3">
                    <a:lumMod val="25000"/>
                  </a:schemeClr>
                </a:solidFill>
                <a:latin typeface="Abadi" panose="020B0604020104020204" pitchFamily="34" charset="0"/>
              </a:rPr>
              <a:t>can be listed as </a:t>
            </a:r>
            <a:r>
              <a:rPr lang="tr-TR" sz="2200" u="sng" dirty="0">
                <a:solidFill>
                  <a:schemeClr val="accent3">
                    <a:lumMod val="25000"/>
                  </a:schemeClr>
                </a:solidFill>
                <a:latin typeface="Abadi" panose="020B0604020104020204" pitchFamily="34" charset="0"/>
              </a:rPr>
              <a:t>F9 FT B1022</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F9 FT B1026</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F9 FT B1021.2</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F9 FT B1031.2</a:t>
            </a:r>
            <a:r>
              <a:rPr lang="tr-TR" sz="2200" dirty="0">
                <a:solidFill>
                  <a:schemeClr val="accent3">
                    <a:lumMod val="25000"/>
                  </a:schemeClr>
                </a:solidFill>
                <a:latin typeface="Abadi" panose="020B0604020104020204" pitchFamily="34" charset="0"/>
              </a:rPr>
              <a:t>.</a:t>
            </a:r>
          </a:p>
          <a:p>
            <a:pPr algn="just">
              <a:lnSpc>
                <a:spcPct val="100000"/>
              </a:lnSpc>
              <a:spcBef>
                <a:spcPts val="1400"/>
              </a:spcBef>
            </a:pPr>
            <a:r>
              <a:rPr lang="tr-TR" sz="2200" dirty="0">
                <a:solidFill>
                  <a:schemeClr val="accent3">
                    <a:lumMod val="25000"/>
                  </a:schemeClr>
                </a:solidFill>
                <a:latin typeface="Abadi" panose="020B0604020104020204" pitchFamily="34" charset="0"/>
              </a:rPr>
              <a:t>Also, some payload masses are more successful at some launch sites. Furthermore, there are 4 launch sites named as </a:t>
            </a:r>
            <a:r>
              <a:rPr lang="tr-TR" sz="2200" u="sng" dirty="0">
                <a:solidFill>
                  <a:schemeClr val="accent3">
                    <a:lumMod val="25000"/>
                  </a:schemeClr>
                </a:solidFill>
                <a:latin typeface="Abadi" panose="020B0604020104020204" pitchFamily="34" charset="0"/>
              </a:rPr>
              <a:t>CCAFS LC-40</a:t>
            </a:r>
            <a:r>
              <a:rPr lang="tr-TR" sz="2200" dirty="0">
                <a:solidFill>
                  <a:schemeClr val="accent3">
                    <a:lumMod val="25000"/>
                  </a:schemeClr>
                </a:solidFill>
                <a:latin typeface="Abadi" panose="020B0604020104020204" pitchFamily="34" charset="0"/>
              </a:rPr>
              <a:t>, </a:t>
            </a:r>
            <a:r>
              <a:rPr lang="tr-TR" sz="2200" u="sng" dirty="0">
                <a:solidFill>
                  <a:schemeClr val="accent3">
                    <a:lumMod val="25000"/>
                  </a:schemeClr>
                </a:solidFill>
                <a:latin typeface="Abadi" panose="020B0604020104020204" pitchFamily="34" charset="0"/>
              </a:rPr>
              <a:t>CCAFS SLC-40</a:t>
            </a:r>
            <a:r>
              <a:rPr lang="tr-TR" sz="2200" dirty="0">
                <a:solidFill>
                  <a:schemeClr val="accent3">
                    <a:lumMod val="25000"/>
                  </a:schemeClr>
                </a:solidFill>
                <a:latin typeface="Abadi" panose="020B0604020104020204" pitchFamily="34" charset="0"/>
              </a:rPr>
              <a:t>, </a:t>
            </a:r>
            <a:r>
              <a:rPr lang="en-US" sz="2200" u="sng" dirty="0">
                <a:solidFill>
                  <a:schemeClr val="accent3">
                    <a:lumMod val="25000"/>
                  </a:schemeClr>
                </a:solidFill>
                <a:latin typeface="Abadi" panose="020B0604020104020204" pitchFamily="34" charset="0"/>
              </a:rPr>
              <a:t>VAFB SLC-4E</a:t>
            </a:r>
            <a:r>
              <a:rPr lang="en-US" sz="2200" dirty="0">
                <a:solidFill>
                  <a:schemeClr val="accent3">
                    <a:lumMod val="25000"/>
                  </a:schemeClr>
                </a:solidFill>
                <a:latin typeface="Abadi" panose="020B0604020104020204" pitchFamily="34" charset="0"/>
              </a:rPr>
              <a:t> and </a:t>
            </a:r>
            <a:r>
              <a:rPr lang="en-US" sz="2200" u="sng" dirty="0">
                <a:solidFill>
                  <a:schemeClr val="accent3">
                    <a:lumMod val="25000"/>
                  </a:schemeClr>
                </a:solidFill>
                <a:latin typeface="Abadi" panose="020B0604020104020204" pitchFamily="34" charset="0"/>
              </a:rPr>
              <a:t>KSC LC-39A</a:t>
            </a:r>
            <a:r>
              <a:rPr lang="tr-TR" sz="2200" dirty="0">
                <a:solidFill>
                  <a:schemeClr val="accent3">
                    <a:lumMod val="25000"/>
                  </a:schemeClr>
                </a:solidFill>
                <a:latin typeface="Abadi" panose="020B0604020104020204" pitchFamily="34" charset="0"/>
              </a:rPr>
              <a:t>.</a:t>
            </a:r>
          </a:p>
          <a:p>
            <a:pPr algn="just">
              <a:lnSpc>
                <a:spcPct val="100000"/>
              </a:lnSpc>
              <a:spcBef>
                <a:spcPts val="1400"/>
              </a:spcBef>
            </a:pP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en-US" sz="2100" dirty="0">
                <a:solidFill>
                  <a:schemeClr val="accent3">
                    <a:lumMod val="25000"/>
                  </a:schemeClr>
                </a:solidFill>
                <a:latin typeface="Abadi" panose="020B0604020104020204" pitchFamily="34" charset="0"/>
              </a:rPr>
              <a:t>Just to keep clear the slide, more detailed results can be found in the following slide pages.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tr-TR" dirty="0">
                <a:solidFill>
                  <a:srgbClr val="0B49CB"/>
                </a:solidFill>
                <a:latin typeface="Abadi"/>
              </a:rPr>
              <a:t>(EDA Analysis)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32957" y="3125766"/>
            <a:ext cx="4985981" cy="4615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tr-TR" sz="2200" dirty="0">
                <a:solidFill>
                  <a:schemeClr val="accent3">
                    <a:lumMod val="25000"/>
                  </a:schemeClr>
                </a:solidFill>
                <a:latin typeface="Abadi" panose="020B0604020104020204" pitchFamily="34" charset="0"/>
              </a:rPr>
              <a:t>A Demo For Interactive Folium Map</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tr-TR" dirty="0">
                <a:solidFill>
                  <a:srgbClr val="0B49CB"/>
                </a:solidFill>
                <a:latin typeface="Abadi"/>
              </a:rPr>
              <a:t>(Interactive Analytics)</a:t>
            </a:r>
            <a:endParaRPr lang="en-US" dirty="0">
              <a:solidFill>
                <a:srgbClr val="0B49CB"/>
              </a:solidFill>
            </a:endParaRPr>
          </a:p>
        </p:txBody>
      </p:sp>
      <p:pic>
        <p:nvPicPr>
          <p:cNvPr id="3" name="Picture 2">
            <a:extLst>
              <a:ext uri="{FF2B5EF4-FFF2-40B4-BE49-F238E27FC236}">
                <a16:creationId xmlns:a16="http://schemas.microsoft.com/office/drawing/2014/main" id="{5E29DC5A-8815-A553-1ED4-F57236E3EA43}"/>
              </a:ext>
            </a:extLst>
          </p:cNvPr>
          <p:cNvPicPr>
            <a:picLocks noChangeAspect="1"/>
          </p:cNvPicPr>
          <p:nvPr/>
        </p:nvPicPr>
        <p:blipFill>
          <a:blip r:embed="rId5"/>
          <a:stretch>
            <a:fillRect/>
          </a:stretch>
        </p:blipFill>
        <p:spPr>
          <a:xfrm>
            <a:off x="5860869" y="1468639"/>
            <a:ext cx="5669280" cy="3120778"/>
          </a:xfrm>
          <a:prstGeom prst="rect">
            <a:avLst/>
          </a:prstGeom>
        </p:spPr>
      </p:pic>
      <p:pic>
        <p:nvPicPr>
          <p:cNvPr id="6" name="Picture 5">
            <a:extLst>
              <a:ext uri="{FF2B5EF4-FFF2-40B4-BE49-F238E27FC236}">
                <a16:creationId xmlns:a16="http://schemas.microsoft.com/office/drawing/2014/main" id="{659812D1-02DD-6380-157F-6D9263E5F083}"/>
              </a:ext>
            </a:extLst>
          </p:cNvPr>
          <p:cNvPicPr>
            <a:picLocks noChangeAspect="1"/>
          </p:cNvPicPr>
          <p:nvPr/>
        </p:nvPicPr>
        <p:blipFill>
          <a:blip r:embed="rId6"/>
          <a:stretch>
            <a:fillRect/>
          </a:stretch>
        </p:blipFill>
        <p:spPr>
          <a:xfrm>
            <a:off x="432957" y="3587321"/>
            <a:ext cx="5307144" cy="3183480"/>
          </a:xfrm>
          <a:prstGeom prst="rect">
            <a:avLst/>
          </a:prstGeom>
        </p:spPr>
      </p:pic>
      <p:sp>
        <p:nvSpPr>
          <p:cNvPr id="9" name="Content Placeholder 2">
            <a:extLst>
              <a:ext uri="{FF2B5EF4-FFF2-40B4-BE49-F238E27FC236}">
                <a16:creationId xmlns:a16="http://schemas.microsoft.com/office/drawing/2014/main" id="{BAA9F741-E9A3-649A-6C2C-7F4B08790A2F}"/>
              </a:ext>
            </a:extLst>
          </p:cNvPr>
          <p:cNvSpPr txBox="1">
            <a:spLocks/>
          </p:cNvSpPr>
          <p:nvPr/>
        </p:nvSpPr>
        <p:spPr>
          <a:xfrm>
            <a:off x="5860869" y="4615162"/>
            <a:ext cx="4985981" cy="4615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tr-TR" sz="2200" dirty="0">
                <a:solidFill>
                  <a:schemeClr val="accent3">
                    <a:lumMod val="25000"/>
                  </a:schemeClr>
                </a:solidFill>
                <a:latin typeface="Abadi" panose="020B0604020104020204" pitchFamily="34" charset="0"/>
              </a:rPr>
              <a:t>A Demo For Interactive Plotly Dashboard</a:t>
            </a:r>
            <a:endParaRPr lang="en-US" sz="1800" dirty="0"/>
          </a:p>
          <a:p>
            <a:pPr marL="457200" lvl="1" indent="0">
              <a:buNone/>
            </a:pPr>
            <a:endParaRPr lang="en-US" sz="1800" dirty="0"/>
          </a:p>
        </p:txBody>
      </p:sp>
    </p:spTree>
    <p:extLst>
      <p:ext uri="{BB962C8B-B14F-4D97-AF65-F5344CB8AC3E}">
        <p14:creationId xmlns:p14="http://schemas.microsoft.com/office/powerpoint/2010/main" val="62150933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599435"/>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74888" y="1593764"/>
            <a:ext cx="10305846" cy="2621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There are four methods that are applied to the data set as LogisticRegression, SupportVectorMachine, DecisionTree and KNearestNeighbors by using GridSearch method.</a:t>
            </a:r>
          </a:p>
          <a:p>
            <a:pPr algn="just">
              <a:lnSpc>
                <a:spcPct val="100000"/>
              </a:lnSpc>
              <a:spcBef>
                <a:spcPts val="1400"/>
              </a:spcBef>
            </a:pPr>
            <a:r>
              <a:rPr lang="tr-TR" sz="2200" dirty="0">
                <a:solidFill>
                  <a:schemeClr val="accent3">
                    <a:lumMod val="25000"/>
                  </a:schemeClr>
                </a:solidFill>
                <a:latin typeface="Abadi" panose="020B0604020104020204" pitchFamily="34" charset="0"/>
              </a:rPr>
              <a:t>Results of these models are evaluated as accuracy and F1 Score and conclusion from these evaluation step is the best performed model is Decision Tree Model.</a:t>
            </a:r>
            <a:endParaRPr lang="en-US" sz="2200" dirty="0">
              <a:solidFill>
                <a:schemeClr val="accent3">
                  <a:lumMod val="25000"/>
                </a:schemeClr>
              </a:solidFill>
              <a:latin typeface="Abadi" panose="020B0604020104020204" pitchFamily="34" charset="0"/>
            </a:endParaRPr>
          </a:p>
          <a:p>
            <a:pPr lvl="1" algn="just"/>
            <a:endParaRPr lang="en-US" sz="1800" dirty="0"/>
          </a:p>
          <a:p>
            <a:pPr marL="457200" lvl="1" indent="0" algn="just">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r>
              <a:rPr lang="tr-TR" dirty="0">
                <a:solidFill>
                  <a:srgbClr val="0B49CB"/>
                </a:solidFill>
                <a:latin typeface="Abadi"/>
              </a:rPr>
              <a:t>(Predictive Analysis)</a:t>
            </a:r>
            <a:endParaRPr lang="en-US" dirty="0">
              <a:solidFill>
                <a:srgbClr val="0B49CB"/>
              </a:solidFill>
            </a:endParaRPr>
          </a:p>
        </p:txBody>
      </p:sp>
    </p:spTree>
    <p:extLst>
      <p:ext uri="{BB962C8B-B14F-4D97-AF65-F5344CB8AC3E}">
        <p14:creationId xmlns:p14="http://schemas.microsoft.com/office/powerpoint/2010/main" val="192950610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3793"/>
            <a:ext cx="4289669" cy="4125686"/>
          </a:xfrm>
          <a:prstGeom prst="rect">
            <a:avLst/>
          </a:prstGeom>
        </p:spPr>
        <p:txBody>
          <a:bodyPr>
            <a:normAutofit fontScale="700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According to</a:t>
            </a:r>
            <a:r>
              <a:rPr lang="tr-TR" sz="2200" dirty="0">
                <a:solidFill>
                  <a:schemeClr val="accent3">
                    <a:lumMod val="25000"/>
                  </a:schemeClr>
                </a:solidFill>
                <a:latin typeface="Abadi" panose="020B0604020104020204" pitchFamily="34" charset="0"/>
              </a:rPr>
              <a:t> categorical</a:t>
            </a:r>
            <a:r>
              <a:rPr lang="en-US" sz="2200" dirty="0">
                <a:solidFill>
                  <a:schemeClr val="accent3">
                    <a:lumMod val="25000"/>
                  </a:schemeClr>
                </a:solidFill>
                <a:latin typeface="Abadi" panose="020B0604020104020204" pitchFamily="34" charset="0"/>
              </a:rPr>
              <a:t> graph, success/fail </a:t>
            </a:r>
            <a:r>
              <a:rPr lang="tr-TR" sz="2200" dirty="0">
                <a:solidFill>
                  <a:schemeClr val="accent3">
                    <a:lumMod val="25000"/>
                  </a:schemeClr>
                </a:solidFill>
                <a:latin typeface="Abadi" panose="020B0604020104020204" pitchFamily="34" charset="0"/>
              </a:rPr>
              <a:t>landing </a:t>
            </a:r>
            <a:r>
              <a:rPr lang="en-US" sz="2200" dirty="0">
                <a:solidFill>
                  <a:schemeClr val="accent3">
                    <a:lumMod val="25000"/>
                  </a:schemeClr>
                </a:solidFill>
                <a:latin typeface="Abadi" panose="020B0604020104020204" pitchFamily="34" charset="0"/>
              </a:rPr>
              <a:t>distribution varies on three launch sites</a:t>
            </a:r>
            <a:r>
              <a:rPr lang="tr-TR" sz="2200" dirty="0">
                <a:solidFill>
                  <a:schemeClr val="accent3">
                    <a:lumMod val="25000"/>
                  </a:schemeClr>
                </a:solidFill>
                <a:latin typeface="Abadi" panose="020B0604020104020204" pitchFamily="34" charset="0"/>
              </a:rPr>
              <a:t> depending on the flight number</a:t>
            </a:r>
            <a:r>
              <a:rPr lang="en-US" sz="2200" dirty="0">
                <a:solidFill>
                  <a:schemeClr val="accent3">
                    <a:lumMod val="25000"/>
                  </a:schemeClr>
                </a:solidFill>
                <a:latin typeface="Abadi" panose="020B0604020104020204" pitchFamily="34" charset="0"/>
              </a:rPr>
              <a:t>.</a:t>
            </a: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For the CCAFS SLC 40 launch site, it can be said that landings above 40 flight number are ended more successfully than below 40 flight number .</a:t>
            </a:r>
          </a:p>
          <a:p>
            <a:pPr algn="just">
              <a:lnSpc>
                <a:spcPct val="100000"/>
              </a:lnSpc>
              <a:spcBef>
                <a:spcPts val="1400"/>
              </a:spcBef>
            </a:pPr>
            <a:r>
              <a:rPr lang="tr-TR" sz="2200" dirty="0">
                <a:solidFill>
                  <a:schemeClr val="accent3">
                    <a:lumMod val="25000"/>
                  </a:schemeClr>
                </a:solidFill>
                <a:latin typeface="Abadi" panose="020B0604020104020204" pitchFamily="34" charset="0"/>
              </a:rPr>
              <a:t>For the VAFB SLC 4E launch site, despite there is no succeded landing below 20 flight number, almost perfect sequence of successful landings is obtained above 20 flight number.</a:t>
            </a:r>
          </a:p>
          <a:p>
            <a:pPr algn="just">
              <a:lnSpc>
                <a:spcPct val="100000"/>
              </a:lnSpc>
              <a:spcBef>
                <a:spcPts val="1400"/>
              </a:spcBef>
            </a:pPr>
            <a:r>
              <a:rPr lang="tr-TR" sz="2200" dirty="0">
                <a:solidFill>
                  <a:schemeClr val="accent3">
                    <a:lumMod val="25000"/>
                  </a:schemeClr>
                </a:solidFill>
                <a:latin typeface="Abadi" panose="020B0604020104020204" pitchFamily="34" charset="0"/>
              </a:rPr>
              <a:t>For the KSC LC 39A launch site, except between 40 and approximately 70 flight numbers, there is almost homogeneously distributed succeded/failed landing data points. Which leads to an ambiguity for future landing predictions.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EF8A9A9-7016-5C5D-302B-AAA68F9EA7B2}"/>
              </a:ext>
            </a:extLst>
          </p:cNvPr>
          <p:cNvPicPr>
            <a:picLocks noChangeAspect="1"/>
          </p:cNvPicPr>
          <p:nvPr/>
        </p:nvPicPr>
        <p:blipFill>
          <a:blip r:embed="rId3"/>
          <a:stretch>
            <a:fillRect/>
          </a:stretch>
        </p:blipFill>
        <p:spPr>
          <a:xfrm>
            <a:off x="5212801" y="1456508"/>
            <a:ext cx="5792008" cy="47441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7082"/>
            <a:ext cx="3932238" cy="4235425"/>
          </a:xfrm>
          <a:prstGeom prst="rect">
            <a:avLst/>
          </a:prstGeom>
        </p:spPr>
        <p:txBody>
          <a:bodyPr>
            <a:normAutofit fontScale="625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According to graph, </a:t>
            </a:r>
            <a:r>
              <a:rPr lang="en-US" sz="2200" dirty="0" err="1">
                <a:solidFill>
                  <a:schemeClr val="accent3">
                    <a:lumMod val="25000"/>
                  </a:schemeClr>
                </a:solidFill>
                <a:latin typeface="Abadi" panose="020B0604020104020204" pitchFamily="34" charset="0"/>
              </a:rPr>
              <a:t>succe</a:t>
            </a:r>
            <a:r>
              <a:rPr lang="tr-TR" sz="2200" dirty="0">
                <a:solidFill>
                  <a:schemeClr val="accent3">
                    <a:lumMod val="25000"/>
                  </a:schemeClr>
                </a:solidFill>
                <a:latin typeface="Abadi" panose="020B0604020104020204" pitchFamily="34" charset="0"/>
              </a:rPr>
              <a:t>ded</a:t>
            </a:r>
            <a:r>
              <a:rPr lang="en-US" sz="2200" dirty="0">
                <a:solidFill>
                  <a:schemeClr val="accent3">
                    <a:lumMod val="25000"/>
                  </a:schemeClr>
                </a:solidFill>
                <a:latin typeface="Abadi" panose="020B0604020104020204" pitchFamily="34" charset="0"/>
              </a:rPr>
              <a:t>/fail</a:t>
            </a:r>
            <a:r>
              <a:rPr lang="tr-TR" sz="2200" dirty="0">
                <a:solidFill>
                  <a:schemeClr val="accent3">
                    <a:lumMod val="25000"/>
                  </a:schemeClr>
                </a:solidFill>
                <a:latin typeface="Abadi" panose="020B0604020104020204" pitchFamily="34" charset="0"/>
              </a:rPr>
              <a:t>ed landings</a:t>
            </a:r>
            <a:r>
              <a:rPr lang="en-US" sz="2200" dirty="0">
                <a:solidFill>
                  <a:schemeClr val="accent3">
                    <a:lumMod val="25000"/>
                  </a:schemeClr>
                </a:solidFill>
                <a:latin typeface="Abadi" panose="020B0604020104020204" pitchFamily="34" charset="0"/>
              </a:rPr>
              <a:t> distribution varies on three launch sites</a:t>
            </a:r>
            <a:r>
              <a:rPr lang="tr-TR" sz="2200" dirty="0">
                <a:solidFill>
                  <a:schemeClr val="accent3">
                    <a:lumMod val="25000"/>
                  </a:schemeClr>
                </a:solidFill>
                <a:latin typeface="Abadi" panose="020B0604020104020204" pitchFamily="34" charset="0"/>
              </a:rPr>
              <a:t> depending on the payload mass</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tr-TR" sz="2200" dirty="0">
                <a:solidFill>
                  <a:schemeClr val="accent3">
                    <a:lumMod val="25000"/>
                  </a:schemeClr>
                </a:solidFill>
                <a:latin typeface="Abadi" panose="020B0604020104020204" pitchFamily="34" charset="0"/>
              </a:rPr>
              <a:t>For the CCAFS SLC 40 launch site, it can be said that landings above 12000 kg are perfect. Although, there is a homogoneus </a:t>
            </a:r>
            <a:r>
              <a:rPr lang="en-US" sz="2200" dirty="0" err="1">
                <a:solidFill>
                  <a:schemeClr val="accent3">
                    <a:lumMod val="25000"/>
                  </a:schemeClr>
                </a:solidFill>
                <a:latin typeface="Abadi" panose="020B0604020104020204" pitchFamily="34" charset="0"/>
              </a:rPr>
              <a:t>succe</a:t>
            </a:r>
            <a:r>
              <a:rPr lang="tr-TR" sz="2200" dirty="0">
                <a:solidFill>
                  <a:schemeClr val="accent3">
                    <a:lumMod val="25000"/>
                  </a:schemeClr>
                </a:solidFill>
                <a:latin typeface="Abadi" panose="020B0604020104020204" pitchFamily="34" charset="0"/>
              </a:rPr>
              <a:t>ded</a:t>
            </a:r>
            <a:r>
              <a:rPr lang="en-US" sz="2200" dirty="0">
                <a:solidFill>
                  <a:schemeClr val="accent3">
                    <a:lumMod val="25000"/>
                  </a:schemeClr>
                </a:solidFill>
                <a:latin typeface="Abadi" panose="020B0604020104020204" pitchFamily="34" charset="0"/>
              </a:rPr>
              <a:t>/fail</a:t>
            </a:r>
            <a:r>
              <a:rPr lang="tr-TR" sz="2200" dirty="0">
                <a:solidFill>
                  <a:schemeClr val="accent3">
                    <a:lumMod val="25000"/>
                  </a:schemeClr>
                </a:solidFill>
                <a:latin typeface="Abadi" panose="020B0604020104020204" pitchFamily="34" charset="0"/>
              </a:rPr>
              <a:t>ed landings</a:t>
            </a:r>
            <a:r>
              <a:rPr lang="en-US" sz="2200" dirty="0">
                <a:solidFill>
                  <a:schemeClr val="accent3">
                    <a:lumMod val="25000"/>
                  </a:schemeClr>
                </a:solidFill>
                <a:latin typeface="Abadi" panose="020B0604020104020204" pitchFamily="34" charset="0"/>
              </a:rPr>
              <a:t> </a:t>
            </a:r>
            <a:r>
              <a:rPr lang="tr-TR" sz="2200" dirty="0">
                <a:solidFill>
                  <a:schemeClr val="accent3">
                    <a:lumMod val="25000"/>
                  </a:schemeClr>
                </a:solidFill>
                <a:latin typeface="Abadi" panose="020B0604020104020204" pitchFamily="34" charset="0"/>
              </a:rPr>
              <a:t>distribution for other payload mass. Which means that this launch site is more appropriate for landing for high payload massses.</a:t>
            </a:r>
          </a:p>
          <a:p>
            <a:pPr algn="just">
              <a:lnSpc>
                <a:spcPct val="100000"/>
              </a:lnSpc>
              <a:spcBef>
                <a:spcPts val="1400"/>
              </a:spcBef>
            </a:pPr>
            <a:r>
              <a:rPr lang="en-US" sz="2200" dirty="0">
                <a:solidFill>
                  <a:schemeClr val="accent3">
                    <a:lumMod val="25000"/>
                  </a:schemeClr>
                </a:solidFill>
                <a:latin typeface="Abadi" panose="020B0604020104020204" pitchFamily="34" charset="0"/>
              </a:rPr>
              <a:t>For the VAFB SLC 4E launch site, it can be said that, almost all </a:t>
            </a:r>
            <a:r>
              <a:rPr lang="tr-TR" sz="2200" dirty="0">
                <a:solidFill>
                  <a:schemeClr val="accent3">
                    <a:lumMod val="25000"/>
                  </a:schemeClr>
                </a:solidFill>
                <a:latin typeface="Abadi" panose="020B0604020104020204" pitchFamily="34" charset="0"/>
              </a:rPr>
              <a:t>landings</a:t>
            </a:r>
            <a:r>
              <a:rPr lang="en-US" sz="2200" dirty="0">
                <a:solidFill>
                  <a:schemeClr val="accent3">
                    <a:lumMod val="25000"/>
                  </a:schemeClr>
                </a:solidFill>
                <a:latin typeface="Abadi" panose="020B0604020104020204" pitchFamily="34" charset="0"/>
              </a:rPr>
              <a:t> are ended with success. Therefore, probably, rockets that carry approximately above 1000 kg to 10000 kg payload mass  will end up with </a:t>
            </a:r>
            <a:r>
              <a:rPr lang="en-US" sz="2200" dirty="0" err="1">
                <a:solidFill>
                  <a:schemeClr val="accent3">
                    <a:lumMod val="25000"/>
                  </a:schemeClr>
                </a:solidFill>
                <a:latin typeface="Abadi" panose="020B0604020104020204" pitchFamily="34" charset="0"/>
              </a:rPr>
              <a:t>succe</a:t>
            </a:r>
            <a:r>
              <a:rPr lang="tr-TR" sz="2200" dirty="0">
                <a:solidFill>
                  <a:schemeClr val="accent3">
                    <a:lumMod val="25000"/>
                  </a:schemeClr>
                </a:solidFill>
                <a:latin typeface="Abadi" panose="020B0604020104020204" pitchFamily="34" charset="0"/>
              </a:rPr>
              <a:t>ded</a:t>
            </a:r>
            <a:r>
              <a:rPr lang="en-US" sz="2200" dirty="0">
                <a:solidFill>
                  <a:schemeClr val="accent3">
                    <a:lumMod val="25000"/>
                  </a:schemeClr>
                </a:solidFill>
                <a:latin typeface="Abadi" panose="020B0604020104020204" pitchFamily="34" charset="0"/>
              </a:rPr>
              <a:t> l</a:t>
            </a:r>
            <a:r>
              <a:rPr lang="tr-TR" sz="2200" dirty="0">
                <a:solidFill>
                  <a:schemeClr val="accent3">
                    <a:lumMod val="25000"/>
                  </a:schemeClr>
                </a:solidFill>
                <a:latin typeface="Abadi" panose="020B0604020104020204" pitchFamily="34" charset="0"/>
              </a:rPr>
              <a:t>andings</a:t>
            </a:r>
            <a:r>
              <a:rPr lang="en-US" sz="2200" dirty="0">
                <a:solidFill>
                  <a:schemeClr val="accent3">
                    <a:lumMod val="25000"/>
                  </a:schemeClr>
                </a:solidFill>
                <a:latin typeface="Abadi" panose="020B0604020104020204" pitchFamily="34" charset="0"/>
              </a:rPr>
              <a:t>.</a:t>
            </a: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For the KSC LC 39A launch site, it can be said that, </a:t>
            </a:r>
            <a:r>
              <a:rPr lang="en-US" sz="2200" dirty="0">
                <a:solidFill>
                  <a:schemeClr val="accent3">
                    <a:lumMod val="25000"/>
                  </a:schemeClr>
                </a:solidFill>
                <a:latin typeface="Abadi" panose="020B0604020104020204" pitchFamily="34" charset="0"/>
              </a:rPr>
              <a:t>l</a:t>
            </a:r>
            <a:r>
              <a:rPr lang="tr-TR" sz="2200" dirty="0">
                <a:solidFill>
                  <a:schemeClr val="accent3">
                    <a:lumMod val="25000"/>
                  </a:schemeClr>
                </a:solidFill>
                <a:latin typeface="Abadi" panose="020B0604020104020204" pitchFamily="34" charset="0"/>
              </a:rPr>
              <a:t>andings except around 6000 kg and around 16000 kg will end up with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A0985295-AC1D-79DA-1E48-129EC77B21B7}"/>
              </a:ext>
            </a:extLst>
          </p:cNvPr>
          <p:cNvPicPr>
            <a:picLocks noChangeAspect="1"/>
          </p:cNvPicPr>
          <p:nvPr/>
        </p:nvPicPr>
        <p:blipFill>
          <a:blip r:embed="rId3"/>
          <a:stretch>
            <a:fillRect/>
          </a:stretch>
        </p:blipFill>
        <p:spPr>
          <a:xfrm>
            <a:off x="4946935" y="1527082"/>
            <a:ext cx="7025601" cy="44984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4548" y="1391960"/>
            <a:ext cx="3932238" cy="3719971"/>
          </a:xfrm>
          <a:prstGeom prst="rect">
            <a:avLst/>
          </a:prstGeom>
        </p:spPr>
        <p:txBody>
          <a:bodyPr>
            <a:normAutofit fontScale="850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the bar chart, successful rates for each orbit has shown. </a:t>
            </a:r>
          </a:p>
          <a:p>
            <a:pPr algn="just">
              <a:lnSpc>
                <a:spcPct val="100000"/>
              </a:lnSpc>
              <a:spcBef>
                <a:spcPts val="1400"/>
              </a:spcBef>
            </a:pPr>
            <a:r>
              <a:rPr lang="en-US" sz="2200" dirty="0">
                <a:solidFill>
                  <a:schemeClr val="accent3">
                    <a:lumMod val="25000"/>
                  </a:schemeClr>
                </a:solidFill>
                <a:latin typeface="Abadi" panose="020B0604020104020204" pitchFamily="34" charset="0"/>
              </a:rPr>
              <a:t>According to the graph, ES-L1, GEO</a:t>
            </a:r>
            <a:r>
              <a:rPr lang="tr-TR" sz="2200" dirty="0">
                <a:solidFill>
                  <a:schemeClr val="accent3">
                    <a:lumMod val="25000"/>
                  </a:schemeClr>
                </a:solidFill>
                <a:latin typeface="Abadi" panose="020B0604020104020204" pitchFamily="34" charset="0"/>
              </a:rPr>
              <a:t>, HEO</a:t>
            </a:r>
            <a:r>
              <a:rPr lang="en-US" sz="2200" dirty="0">
                <a:solidFill>
                  <a:schemeClr val="accent3">
                    <a:lumMod val="25000"/>
                  </a:schemeClr>
                </a:solidFill>
                <a:latin typeface="Abadi" panose="020B0604020104020204" pitchFamily="34" charset="0"/>
              </a:rPr>
              <a:t> and SSO orbits have perfect success rates despite GTO orbit which has approximately failed one of the two times</a:t>
            </a:r>
            <a:r>
              <a:rPr lang="tr-TR" sz="2200" dirty="0">
                <a:solidFill>
                  <a:schemeClr val="accent3">
                    <a:lumMod val="25000"/>
                  </a:schemeClr>
                </a:solidFill>
                <a:latin typeface="Abadi" panose="020B0604020104020204" pitchFamily="34" charset="0"/>
              </a:rPr>
              <a:t>. Also, there is no success data point for the SO orbit.</a:t>
            </a:r>
          </a:p>
          <a:p>
            <a:pPr algn="just">
              <a:lnSpc>
                <a:spcPct val="100000"/>
              </a:lnSpc>
              <a:spcBef>
                <a:spcPts val="1400"/>
              </a:spcBef>
            </a:pPr>
            <a:r>
              <a:rPr lang="en-US" sz="2200" dirty="0">
                <a:solidFill>
                  <a:schemeClr val="accent3">
                    <a:lumMod val="25000"/>
                  </a:schemeClr>
                </a:solidFill>
                <a:latin typeface="Abadi" panose="020B0604020104020204" pitchFamily="34" charset="0"/>
              </a:rPr>
              <a:t>As conclusion, this chart can give insights about the success possibility for a new launch for an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B06D9A9-5DA5-76FF-D67F-E05FD0FE1C3C}"/>
              </a:ext>
            </a:extLst>
          </p:cNvPr>
          <p:cNvPicPr>
            <a:picLocks noChangeAspect="1"/>
          </p:cNvPicPr>
          <p:nvPr/>
        </p:nvPicPr>
        <p:blipFill>
          <a:blip r:embed="rId3"/>
          <a:stretch>
            <a:fillRect/>
          </a:stretch>
        </p:blipFill>
        <p:spPr>
          <a:xfrm>
            <a:off x="4702249" y="1382485"/>
            <a:ext cx="6727884" cy="45112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2556"/>
            <a:ext cx="3749738" cy="4331218"/>
          </a:xfrm>
          <a:prstGeom prst="rect">
            <a:avLst/>
          </a:prstGeom>
        </p:spPr>
        <p:txBody>
          <a:bodyPr>
            <a:normAutofit fontScale="775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this scatter plot, succesfull/failed landings per orbits are shown.</a:t>
            </a:r>
          </a:p>
          <a:p>
            <a:pPr algn="just">
              <a:lnSpc>
                <a:spcPct val="100000"/>
              </a:lnSpc>
              <a:spcBef>
                <a:spcPts val="1400"/>
              </a:spcBef>
            </a:pPr>
            <a:r>
              <a:rPr lang="tr-TR" sz="2200" dirty="0">
                <a:solidFill>
                  <a:schemeClr val="accent3">
                    <a:lumMod val="25000"/>
                  </a:schemeClr>
                </a:solidFill>
                <a:latin typeface="Abadi" panose="020B0604020104020204" pitchFamily="34" charset="0"/>
              </a:rPr>
              <a:t>ES-L1, SSO, HEO, GEO and approximately MEO orbits have perfect landings results for each flight number. Which can be said that probably landings for these orbits will end up with success.</a:t>
            </a:r>
          </a:p>
          <a:p>
            <a:pPr algn="just">
              <a:lnSpc>
                <a:spcPct val="100000"/>
              </a:lnSpc>
              <a:spcBef>
                <a:spcPts val="1400"/>
              </a:spcBef>
            </a:pPr>
            <a:r>
              <a:rPr lang="tr-TR" sz="2200" dirty="0">
                <a:solidFill>
                  <a:schemeClr val="accent3">
                    <a:lumMod val="25000"/>
                  </a:schemeClr>
                </a:solidFill>
                <a:latin typeface="Abadi" panose="020B0604020104020204" pitchFamily="34" charset="0"/>
              </a:rPr>
              <a:t>LEO and VLEO orbits have also high success rate which means new landings for these orbits will possibly be the successful landings.</a:t>
            </a:r>
          </a:p>
          <a:p>
            <a:pPr algn="just">
              <a:lnSpc>
                <a:spcPct val="100000"/>
              </a:lnSpc>
              <a:spcBef>
                <a:spcPts val="1400"/>
              </a:spcBef>
            </a:pPr>
            <a:r>
              <a:rPr lang="en-US" sz="2200" dirty="0">
                <a:solidFill>
                  <a:schemeClr val="accent3">
                    <a:lumMod val="25000"/>
                  </a:schemeClr>
                </a:solidFill>
                <a:latin typeface="Abadi" panose="020B0604020104020204" pitchFamily="34" charset="0"/>
              </a:rPr>
              <a:t>ISS, PO and GTO orbits have varying distribution of success/fail launch. So, a new </a:t>
            </a:r>
            <a:r>
              <a:rPr lang="tr-TR" sz="2200" dirty="0">
                <a:solidFill>
                  <a:schemeClr val="accent3">
                    <a:lumMod val="25000"/>
                  </a:schemeClr>
                </a:solidFill>
                <a:latin typeface="Abadi" panose="020B0604020104020204" pitchFamily="34" charset="0"/>
              </a:rPr>
              <a:t>landings</a:t>
            </a:r>
            <a:r>
              <a:rPr lang="en-US" sz="2200" dirty="0">
                <a:solidFill>
                  <a:schemeClr val="accent3">
                    <a:lumMod val="25000"/>
                  </a:schemeClr>
                </a:solidFill>
                <a:latin typeface="Abadi" panose="020B0604020104020204" pitchFamily="34" charset="0"/>
              </a:rPr>
              <a:t> can not be interpreted as it will be successful or failed.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54FFB83-05DD-B474-A550-9229A9B69E89}"/>
              </a:ext>
            </a:extLst>
          </p:cNvPr>
          <p:cNvPicPr>
            <a:picLocks noChangeAspect="1"/>
          </p:cNvPicPr>
          <p:nvPr/>
        </p:nvPicPr>
        <p:blipFill>
          <a:blip r:embed="rId3"/>
          <a:stretch>
            <a:fillRect/>
          </a:stretch>
        </p:blipFill>
        <p:spPr>
          <a:xfrm>
            <a:off x="4799051" y="1392556"/>
            <a:ext cx="6957520" cy="46424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801989" cy="4050280"/>
          </a:xfrm>
          <a:prstGeom prst="rect">
            <a:avLst/>
          </a:prstGeom>
        </p:spPr>
        <p:txBody>
          <a:bodyPr>
            <a:normAutofit fontScale="700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this scatter plot, succesfull/failed landings that depends on the payload mass are shown per orbits.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It can be said that, payload masses up to 4000 kg is more suitable for ES-L1, SSO, HEO and MEO orbits.</a:t>
            </a:r>
          </a:p>
          <a:p>
            <a:pPr algn="just">
              <a:lnSpc>
                <a:spcPct val="100000"/>
              </a:lnSpc>
              <a:spcBef>
                <a:spcPts val="1400"/>
              </a:spcBef>
            </a:pPr>
            <a:r>
              <a:rPr lang="tr-TR" sz="2200" dirty="0">
                <a:solidFill>
                  <a:schemeClr val="accent3">
                    <a:lumMod val="25000"/>
                  </a:schemeClr>
                </a:solidFill>
                <a:latin typeface="Abadi" panose="020B0604020104020204" pitchFamily="34" charset="0"/>
              </a:rPr>
              <a:t>Above 4000 kg payload masses, LEO, ISS, PO, VLEO and GEO orbits are more suitable.</a:t>
            </a:r>
          </a:p>
          <a:p>
            <a:pPr algn="just">
              <a:lnSpc>
                <a:spcPct val="100000"/>
              </a:lnSpc>
              <a:spcBef>
                <a:spcPts val="1400"/>
              </a:spcBef>
            </a:pPr>
            <a:r>
              <a:rPr lang="tr-TR" sz="2200" dirty="0">
                <a:solidFill>
                  <a:schemeClr val="accent3">
                    <a:lumMod val="25000"/>
                  </a:schemeClr>
                </a:solidFill>
                <a:latin typeface="Abadi" panose="020B0604020104020204" pitchFamily="34" charset="0"/>
              </a:rPr>
              <a:t>In the GTO orbit it </a:t>
            </a:r>
            <a:r>
              <a:rPr lang="tr-TR" sz="2200" u="sng" dirty="0">
                <a:solidFill>
                  <a:schemeClr val="accent3">
                    <a:lumMod val="25000"/>
                  </a:schemeClr>
                </a:solidFill>
                <a:latin typeface="Abadi" panose="020B0604020104020204" pitchFamily="34" charset="0"/>
              </a:rPr>
              <a:t>cannot</a:t>
            </a:r>
            <a:r>
              <a:rPr lang="tr-TR" sz="2200" dirty="0">
                <a:solidFill>
                  <a:schemeClr val="accent3">
                    <a:lumMod val="25000"/>
                  </a:schemeClr>
                </a:solidFill>
                <a:latin typeface="Abadi" panose="020B0604020104020204" pitchFamily="34" charset="0"/>
              </a:rPr>
              <a:t> be said that there is a payload mass range that is more suitable. There is approximately homogeneus success/fail landing distribution for ranging payload masses.</a:t>
            </a:r>
          </a:p>
          <a:p>
            <a:pPr algn="just">
              <a:lnSpc>
                <a:spcPct val="100000"/>
              </a:lnSpc>
              <a:spcBef>
                <a:spcPts val="1400"/>
              </a:spcBef>
            </a:pPr>
            <a:r>
              <a:rPr lang="tr-TR" sz="2200" dirty="0">
                <a:solidFill>
                  <a:schemeClr val="accent3">
                    <a:lumMod val="25000"/>
                  </a:schemeClr>
                </a:solidFill>
                <a:latin typeface="Abadi" panose="020B0604020104020204" pitchFamily="34" charset="0"/>
              </a:rPr>
              <a:t>Also, ISS orbit is not suitable for approximately 2000kg - 4000kg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D01A7A8-85ED-C609-B8D0-9563ACF18C0F}"/>
              </a:ext>
            </a:extLst>
          </p:cNvPr>
          <p:cNvPicPr>
            <a:picLocks noChangeAspect="1"/>
          </p:cNvPicPr>
          <p:nvPr/>
        </p:nvPicPr>
        <p:blipFill>
          <a:blip r:embed="rId3"/>
          <a:stretch>
            <a:fillRect/>
          </a:stretch>
        </p:blipFill>
        <p:spPr>
          <a:xfrm>
            <a:off x="4702249" y="1400653"/>
            <a:ext cx="7184928" cy="46249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2925" y="1373746"/>
            <a:ext cx="3932238" cy="381158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In this line plot, successes and fails of landings are shown depending on the years.</a:t>
            </a:r>
          </a:p>
          <a:p>
            <a:pPr algn="just">
              <a:lnSpc>
                <a:spcPct val="100000"/>
              </a:lnSpc>
              <a:spcBef>
                <a:spcPts val="1400"/>
              </a:spcBef>
            </a:pPr>
            <a:r>
              <a:rPr lang="tr-TR" sz="2200" dirty="0">
                <a:solidFill>
                  <a:schemeClr val="accent3">
                    <a:lumMod val="25000"/>
                  </a:schemeClr>
                </a:solidFill>
                <a:latin typeface="Abadi" panose="020B0604020104020204" pitchFamily="34" charset="0"/>
              </a:rPr>
              <a:t>From the chart, it can be said that successful landings are in trend from approximately 2014.</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09E162E-D87C-BEC2-2447-7EB830A1DF02}"/>
              </a:ext>
            </a:extLst>
          </p:cNvPr>
          <p:cNvPicPr>
            <a:picLocks noChangeAspect="1"/>
          </p:cNvPicPr>
          <p:nvPr/>
        </p:nvPicPr>
        <p:blipFill>
          <a:blip r:embed="rId3"/>
          <a:stretch>
            <a:fillRect/>
          </a:stretch>
        </p:blipFill>
        <p:spPr>
          <a:xfrm>
            <a:off x="4858013" y="1362271"/>
            <a:ext cx="6724388" cy="44028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8388" y="1550044"/>
            <a:ext cx="5325990" cy="1535884"/>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According the query result, there are 4 different launch sites in the dataset and also there are none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325C718-3AD8-C02B-013D-227DE7622FA8}"/>
              </a:ext>
            </a:extLst>
          </p:cNvPr>
          <p:cNvPicPr>
            <a:picLocks noChangeAspect="1"/>
          </p:cNvPicPr>
          <p:nvPr/>
        </p:nvPicPr>
        <p:blipFill>
          <a:blip r:embed="rId3"/>
          <a:stretch>
            <a:fillRect/>
          </a:stretch>
        </p:blipFill>
        <p:spPr>
          <a:xfrm>
            <a:off x="6863347" y="1550044"/>
            <a:ext cx="3324689" cy="23815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16598"/>
            <a:ext cx="10951726" cy="886749"/>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First five launch site results that begins with the ‘CCA’ is ‘CCAFS LC-40’ as it is indicated with the red rectangle in the above image.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C8A33D3-DAF5-CF39-779E-53E332A8F782}"/>
              </a:ext>
            </a:extLst>
          </p:cNvPr>
          <p:cNvPicPr>
            <a:picLocks noChangeAspect="1"/>
          </p:cNvPicPr>
          <p:nvPr/>
        </p:nvPicPr>
        <p:blipFill>
          <a:blip r:embed="rId3"/>
          <a:stretch>
            <a:fillRect/>
          </a:stretch>
        </p:blipFill>
        <p:spPr>
          <a:xfrm>
            <a:off x="632894" y="1577022"/>
            <a:ext cx="11326806" cy="23244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7171" y="1465772"/>
            <a:ext cx="10301280" cy="447347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tr-TR" sz="1800" dirty="0">
                <a:solidFill>
                  <a:schemeClr val="accent3">
                    <a:lumMod val="25000"/>
                  </a:schemeClr>
                </a:solidFill>
                <a:latin typeface="Abadi" panose="020B0604020104020204" pitchFamily="34" charset="0"/>
              </a:rPr>
              <a:t>In this project, data is collected by using both SpaceX REST API and Wikipedia Web page. Then, collected data is wrangled and the landing outcome determined into ‘Class’ attributte as 0 and 1 class which are successful landing for 1 and failed landing for 0. At next step, Explonatory Data Analysis is applied to get insights from the data set with both visualization methods and SQL queries. There are several correlations between attributes such as payload mass and landing success/fail as well as several other relationships. After these EDA results, data set is used to build an interactive dashboard and interactive maps. In the dashboard, it can be seen that success/fail landing rates on the pie chart for launch sites in the data set and also relationship between success situations of the booster versions on the each and every launch site depending on the payload mass that is carried by the boosters. Also, in the interactive map it can be seen that locations of the launch sites and succeded/failed landing attempts on the every launch location. As a result of interactive map, a launch site needs to be near to the coast, railway, and highways and needs to be far to the settlement areas. After data driven insights, 4 machine learning algorithms are used to obtain the best performed  predictions. Those ML algorithms are LogisticRegression, SupportVectorMachine, DecisionTree and KNearestNeighbors classification algorithms with the GridSearch method. In order to use these ML algorithms data set is split into train and test data sets all models are trained with the train data sets and evaluated with the test data sets. In the evaluation stage, R squared method and F1 score evaluation methods are used. As a conclusion of the evaluation step, Decision Tree Classification method was the best performed method for this project with 88.89% success percentage.</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921"/>
            <a:ext cx="9488686" cy="10830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Total</a:t>
            </a:r>
            <a:r>
              <a:rPr lang="en-US" sz="2200" dirty="0">
                <a:solidFill>
                  <a:schemeClr val="accent3">
                    <a:lumMod val="25000"/>
                  </a:schemeClr>
                </a:solidFill>
                <a:latin typeface="Abadi" panose="020B0604020104020204" pitchFamily="34" charset="0"/>
              </a:rPr>
              <a:t> payload </a:t>
            </a:r>
            <a:r>
              <a:rPr lang="tr-TR" sz="2200" dirty="0">
                <a:solidFill>
                  <a:schemeClr val="accent3">
                    <a:lumMod val="25000"/>
                  </a:schemeClr>
                </a:solidFill>
                <a:latin typeface="Abadi" panose="020B0604020104020204" pitchFamily="34" charset="0"/>
              </a:rPr>
              <a:t>mass that is </a:t>
            </a:r>
            <a:r>
              <a:rPr lang="en-US" sz="2200" dirty="0">
                <a:solidFill>
                  <a:schemeClr val="accent3">
                    <a:lumMod val="25000"/>
                  </a:schemeClr>
                </a:solidFill>
                <a:latin typeface="Abadi" panose="020B0604020104020204" pitchFamily="34" charset="0"/>
              </a:rPr>
              <a:t>carried by boosters from NASA</a:t>
            </a:r>
            <a:r>
              <a:rPr lang="tr-TR" sz="2200" dirty="0">
                <a:solidFill>
                  <a:schemeClr val="accent3">
                    <a:lumMod val="25000"/>
                  </a:schemeClr>
                </a:solidFill>
                <a:latin typeface="Abadi" panose="020B0604020104020204" pitchFamily="34" charset="0"/>
              </a:rPr>
              <a:t> is 45596 kg as it is shown in the below image.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84F5B99-9CCA-D3ED-14DE-ACD937BF4723}"/>
              </a:ext>
            </a:extLst>
          </p:cNvPr>
          <p:cNvPicPr>
            <a:picLocks noChangeAspect="1"/>
          </p:cNvPicPr>
          <p:nvPr/>
        </p:nvPicPr>
        <p:blipFill>
          <a:blip r:embed="rId3"/>
          <a:stretch>
            <a:fillRect/>
          </a:stretch>
        </p:blipFill>
        <p:spPr>
          <a:xfrm>
            <a:off x="1390148" y="2554448"/>
            <a:ext cx="5249008" cy="116221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2377"/>
            <a:ext cx="9745589" cy="993366"/>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average payload mass carried by booster version F9 v1.1</a:t>
            </a:r>
            <a:r>
              <a:rPr lang="tr-TR" sz="2200" dirty="0">
                <a:solidFill>
                  <a:schemeClr val="accent3">
                    <a:lumMod val="25000"/>
                  </a:schemeClr>
                </a:solidFill>
                <a:latin typeface="Abadi" panose="020B0604020104020204" pitchFamily="34" charset="0"/>
              </a:rPr>
              <a:t> is 2928.4 kg as it is shown in the below image.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A218A9-A488-6F28-7BF2-99331741A0FC}"/>
              </a:ext>
            </a:extLst>
          </p:cNvPr>
          <p:cNvPicPr>
            <a:picLocks noChangeAspect="1"/>
          </p:cNvPicPr>
          <p:nvPr/>
        </p:nvPicPr>
        <p:blipFill>
          <a:blip r:embed="rId3"/>
          <a:stretch>
            <a:fillRect/>
          </a:stretch>
        </p:blipFill>
        <p:spPr>
          <a:xfrm>
            <a:off x="1754778" y="2823553"/>
            <a:ext cx="5468113" cy="1076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7894"/>
            <a:ext cx="4786059" cy="1823266"/>
          </a:xfrm>
          <a:prstGeom prst="rect">
            <a:avLst/>
          </a:prstGeom>
        </p:spPr>
        <p:txBody>
          <a:bodyPr lIns="91440" tIns="45720" rIns="91440" bIns="45720" anchor="t">
            <a:normAutofit lnSpcReduction="10000"/>
          </a:bodyPr>
          <a:lstStyle/>
          <a:p>
            <a:pPr algn="just">
              <a:lnSpc>
                <a:spcPct val="100000"/>
              </a:lnSpc>
              <a:spcBef>
                <a:spcPts val="1400"/>
              </a:spcBef>
            </a:pPr>
            <a:r>
              <a:rPr lang="tr-TR" sz="2200" dirty="0">
                <a:solidFill>
                  <a:schemeClr val="accent3">
                    <a:lumMod val="25000"/>
                  </a:schemeClr>
                </a:solidFill>
                <a:latin typeface="Abadi"/>
              </a:rPr>
              <a:t>T</a:t>
            </a:r>
            <a:r>
              <a:rPr lang="en-US" sz="2200" dirty="0">
                <a:solidFill>
                  <a:schemeClr val="accent3">
                    <a:lumMod val="25000"/>
                  </a:schemeClr>
                </a:solidFill>
                <a:latin typeface="Abadi"/>
              </a:rPr>
              <a:t>he dates of the first successful landing outcome on ground pad</a:t>
            </a:r>
            <a:r>
              <a:rPr lang="tr-TR" sz="2200" dirty="0">
                <a:solidFill>
                  <a:schemeClr val="accent3">
                    <a:lumMod val="25000"/>
                  </a:schemeClr>
                </a:solidFill>
                <a:latin typeface="Abadi"/>
              </a:rPr>
              <a:t> </a:t>
            </a:r>
            <a:r>
              <a:rPr lang="tr-TR" sz="2200" dirty="0">
                <a:solidFill>
                  <a:schemeClr val="accent3">
                    <a:lumMod val="25000"/>
                  </a:schemeClr>
                </a:solidFill>
                <a:latin typeface="Abadi" panose="020B0604020104020204" pitchFamily="34" charset="0"/>
              </a:rPr>
              <a:t>is shown in the right side image.</a:t>
            </a:r>
          </a:p>
          <a:p>
            <a:pPr algn="just">
              <a:lnSpc>
                <a:spcPct val="100000"/>
              </a:lnSpc>
              <a:spcBef>
                <a:spcPts val="1400"/>
              </a:spcBef>
            </a:pPr>
            <a:r>
              <a:rPr lang="tr-TR" sz="2200" dirty="0">
                <a:solidFill>
                  <a:schemeClr val="accent3">
                    <a:lumMod val="25000"/>
                  </a:schemeClr>
                </a:solidFill>
                <a:latin typeface="Abadi" panose="020B0604020104020204" pitchFamily="34" charset="0"/>
              </a:rPr>
              <a:t>It was started from 2015 and it continued upto 2018.</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4CD67E6-212A-3F6F-0DD2-024F7C4D5DD2}"/>
              </a:ext>
            </a:extLst>
          </p:cNvPr>
          <p:cNvPicPr>
            <a:picLocks noChangeAspect="1"/>
          </p:cNvPicPr>
          <p:nvPr/>
        </p:nvPicPr>
        <p:blipFill>
          <a:blip r:embed="rId3"/>
          <a:stretch>
            <a:fillRect/>
          </a:stretch>
        </p:blipFill>
        <p:spPr>
          <a:xfrm>
            <a:off x="5871934" y="1567894"/>
            <a:ext cx="5220429" cy="3334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9750"/>
            <a:ext cx="9745589" cy="1074329"/>
          </a:xfrm>
          <a:prstGeom prst="rect">
            <a:avLst/>
          </a:prstGeom>
        </p:spPr>
        <p:txBody>
          <a:bodyPr lIns="91440" tIns="45720" rIns="91440" bIns="45720" anchor="t">
            <a:normAutofit lnSpcReduction="10000"/>
          </a:bodyPr>
          <a:lstStyle/>
          <a:p>
            <a:pPr algn="just">
              <a:lnSpc>
                <a:spcPct val="100000"/>
              </a:lnSpc>
              <a:spcBef>
                <a:spcPts val="1400"/>
              </a:spcBef>
            </a:pPr>
            <a:r>
              <a:rPr lang="tr-TR" sz="2200" dirty="0">
                <a:solidFill>
                  <a:schemeClr val="accent3">
                    <a:lumMod val="25000"/>
                  </a:schemeClr>
                </a:solidFill>
                <a:latin typeface="Abadi"/>
              </a:rPr>
              <a:t>N</a:t>
            </a:r>
            <a:r>
              <a:rPr lang="en-US" sz="2200" dirty="0" err="1">
                <a:solidFill>
                  <a:schemeClr val="accent3">
                    <a:lumMod val="25000"/>
                  </a:schemeClr>
                </a:solidFill>
                <a:latin typeface="Abadi"/>
              </a:rPr>
              <a:t>ames</a:t>
            </a:r>
            <a:r>
              <a:rPr lang="en-US" sz="2200" dirty="0">
                <a:solidFill>
                  <a:schemeClr val="accent3">
                    <a:lumMod val="25000"/>
                  </a:schemeClr>
                </a:solidFill>
                <a:latin typeface="Abadi"/>
              </a:rPr>
              <a:t> of boosters which have successfully landed on drone ship and had payload mass greater than 4000 but less than 6000</a:t>
            </a:r>
            <a:r>
              <a:rPr lang="tr-TR" sz="2200" dirty="0">
                <a:solidFill>
                  <a:schemeClr val="accent3">
                    <a:lumMod val="25000"/>
                  </a:schemeClr>
                </a:solidFill>
                <a:latin typeface="Abadi"/>
              </a:rPr>
              <a:t> are </a:t>
            </a:r>
            <a:r>
              <a:rPr lang="tr-TR" sz="2200" dirty="0">
                <a:solidFill>
                  <a:schemeClr val="accent3">
                    <a:lumMod val="25000"/>
                  </a:schemeClr>
                </a:solidFill>
                <a:latin typeface="Abadi" panose="020B0604020104020204" pitchFamily="34" charset="0"/>
              </a:rPr>
              <a:t>shown in the below image.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9D58D66-C0B7-4E1E-E202-FCFCD1912D0F}"/>
              </a:ext>
            </a:extLst>
          </p:cNvPr>
          <p:cNvPicPr>
            <a:picLocks noChangeAspect="1"/>
          </p:cNvPicPr>
          <p:nvPr/>
        </p:nvPicPr>
        <p:blipFill>
          <a:blip r:embed="rId3"/>
          <a:stretch>
            <a:fillRect/>
          </a:stretch>
        </p:blipFill>
        <p:spPr>
          <a:xfrm>
            <a:off x="1053056" y="2700090"/>
            <a:ext cx="9754961" cy="20100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7178"/>
            <a:ext cx="10515601" cy="1099633"/>
          </a:xfrm>
          <a:prstGeom prst="rect">
            <a:avLst/>
          </a:prstGeom>
        </p:spPr>
        <p:txBody>
          <a:bodyPr>
            <a:normAutofit fontScale="925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total number of successful and failure mission outcomes</a:t>
            </a:r>
            <a:r>
              <a:rPr lang="tr-TR" sz="2200" dirty="0">
                <a:solidFill>
                  <a:schemeClr val="accent3">
                    <a:lumMod val="25000"/>
                  </a:schemeClr>
                </a:solidFill>
                <a:latin typeface="Abadi" panose="020B0604020104020204" pitchFamily="34" charset="0"/>
              </a:rPr>
              <a:t> </a:t>
            </a:r>
            <a:r>
              <a:rPr lang="tr-TR" sz="2200" dirty="0">
                <a:solidFill>
                  <a:schemeClr val="accent3">
                    <a:lumMod val="25000"/>
                  </a:schemeClr>
                </a:solidFill>
                <a:latin typeface="Abadi"/>
              </a:rPr>
              <a:t>are </a:t>
            </a:r>
            <a:r>
              <a:rPr lang="tr-TR" sz="2200" dirty="0">
                <a:solidFill>
                  <a:schemeClr val="accent3">
                    <a:lumMod val="25000"/>
                  </a:schemeClr>
                </a:solidFill>
                <a:latin typeface="Abadi" panose="020B0604020104020204" pitchFamily="34" charset="0"/>
              </a:rPr>
              <a:t>shown in the below image.</a:t>
            </a:r>
          </a:p>
          <a:p>
            <a:pPr algn="just">
              <a:lnSpc>
                <a:spcPct val="100000"/>
              </a:lnSpc>
              <a:spcBef>
                <a:spcPts val="1400"/>
              </a:spcBef>
            </a:pPr>
            <a:r>
              <a:rPr lang="tr-TR" sz="2200" dirty="0">
                <a:solidFill>
                  <a:schemeClr val="accent3">
                    <a:lumMod val="25000"/>
                  </a:schemeClr>
                </a:solidFill>
                <a:latin typeface="Abadi" panose="020B0604020104020204" pitchFamily="34" charset="0"/>
              </a:rPr>
              <a:t>There are only 1 failure out of 101 attempt.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AD928AC-0349-4D7F-DDA9-B14C4A0B71C5}"/>
              </a:ext>
            </a:extLst>
          </p:cNvPr>
          <p:cNvPicPr>
            <a:picLocks noChangeAspect="1"/>
          </p:cNvPicPr>
          <p:nvPr/>
        </p:nvPicPr>
        <p:blipFill>
          <a:blip r:embed="rId3"/>
          <a:stretch>
            <a:fillRect/>
          </a:stretch>
        </p:blipFill>
        <p:spPr>
          <a:xfrm>
            <a:off x="1327358" y="2821838"/>
            <a:ext cx="6134956" cy="22386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6386"/>
            <a:ext cx="2722126" cy="3669484"/>
          </a:xfrm>
          <a:prstGeom prst="rect">
            <a:avLst/>
          </a:prstGeom>
        </p:spPr>
        <p:txBody>
          <a:bodyPr>
            <a:normAutofit fontScale="925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names of the booster which have carried the maximum payload mass</a:t>
            </a:r>
            <a:r>
              <a:rPr lang="tr-TR" sz="2200" dirty="0">
                <a:solidFill>
                  <a:schemeClr val="accent3">
                    <a:lumMod val="25000"/>
                  </a:schemeClr>
                </a:solidFill>
                <a:latin typeface="Abadi" panose="020B0604020104020204" pitchFamily="34" charset="0"/>
              </a:rPr>
              <a:t> is shown in the right side image.</a:t>
            </a:r>
          </a:p>
          <a:p>
            <a:pPr algn="just">
              <a:lnSpc>
                <a:spcPct val="100000"/>
              </a:lnSpc>
              <a:spcBef>
                <a:spcPts val="1400"/>
              </a:spcBef>
            </a:pPr>
            <a:r>
              <a:rPr lang="tr-TR" sz="2200" dirty="0">
                <a:solidFill>
                  <a:schemeClr val="accent3">
                    <a:lumMod val="25000"/>
                  </a:schemeClr>
                </a:solidFill>
                <a:latin typeface="Abadi" panose="020B0604020104020204" pitchFamily="34" charset="0"/>
              </a:rPr>
              <a:t>There are 12 different booster version which have carried maximum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6F46866-7308-098C-3ABB-7EF48E1B35F2}"/>
              </a:ext>
            </a:extLst>
          </p:cNvPr>
          <p:cNvPicPr>
            <a:picLocks noChangeAspect="1"/>
          </p:cNvPicPr>
          <p:nvPr/>
        </p:nvPicPr>
        <p:blipFill>
          <a:blip r:embed="rId3"/>
          <a:stretch>
            <a:fillRect/>
          </a:stretch>
        </p:blipFill>
        <p:spPr>
          <a:xfrm>
            <a:off x="3849189" y="1506386"/>
            <a:ext cx="7792104" cy="44202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284"/>
            <a:ext cx="10515600" cy="1025281"/>
          </a:xfrm>
          <a:prstGeom prst="rect">
            <a:avLst/>
          </a:prstGeom>
        </p:spPr>
        <p:txBody>
          <a:bodyPr lIns="91440" tIns="45720" rIns="91440" bIns="45720" anchor="t">
            <a:normAutofit/>
          </a:bodyPr>
          <a:lstStyle/>
          <a:p>
            <a:pPr algn="just">
              <a:lnSpc>
                <a:spcPct val="100000"/>
              </a:lnSpc>
              <a:spcBef>
                <a:spcPts val="1400"/>
              </a:spcBef>
            </a:pPr>
            <a:r>
              <a:rPr lang="tr-TR" sz="2200" dirty="0">
                <a:solidFill>
                  <a:schemeClr val="accent3">
                    <a:lumMod val="25000"/>
                  </a:schemeClr>
                </a:solidFill>
                <a:latin typeface="Abadi"/>
              </a:rPr>
              <a:t>T</a:t>
            </a:r>
            <a:r>
              <a:rPr lang="en-US" sz="2200" dirty="0">
                <a:solidFill>
                  <a:schemeClr val="accent3">
                    <a:lumMod val="25000"/>
                  </a:schemeClr>
                </a:solidFill>
                <a:latin typeface="Abadi"/>
              </a:rPr>
              <a:t>he failed </a:t>
            </a:r>
            <a:r>
              <a:rPr lang="tr-TR" sz="2200" dirty="0">
                <a:solidFill>
                  <a:schemeClr val="accent3">
                    <a:lumMod val="25000"/>
                  </a:schemeClr>
                </a:solidFill>
                <a:latin typeface="Abadi"/>
              </a:rPr>
              <a:t>Landing Outcomes</a:t>
            </a:r>
            <a:r>
              <a:rPr lang="en-US" sz="2200" dirty="0">
                <a:solidFill>
                  <a:schemeClr val="accent3">
                    <a:lumMod val="25000"/>
                  </a:schemeClr>
                </a:solidFill>
                <a:latin typeface="Abadi"/>
              </a:rPr>
              <a:t> in drone ship, their booster versions, and launch site names for in year 2015</a:t>
            </a:r>
            <a:r>
              <a:rPr lang="tr-TR" sz="2200" dirty="0">
                <a:solidFill>
                  <a:schemeClr val="accent3">
                    <a:lumMod val="25000"/>
                  </a:schemeClr>
                </a:solidFill>
                <a:latin typeface="Abadi"/>
              </a:rPr>
              <a:t> is listed as shown in the below image.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A160A3AD-DDDA-AB14-1A3A-46ED35053415}"/>
              </a:ext>
            </a:extLst>
          </p:cNvPr>
          <p:cNvPicPr>
            <a:picLocks noChangeAspect="1"/>
          </p:cNvPicPr>
          <p:nvPr/>
        </p:nvPicPr>
        <p:blipFill>
          <a:blip r:embed="rId3"/>
          <a:stretch>
            <a:fillRect/>
          </a:stretch>
        </p:blipFill>
        <p:spPr>
          <a:xfrm>
            <a:off x="951782" y="2475565"/>
            <a:ext cx="10288436" cy="350568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4135" y="1414693"/>
            <a:ext cx="10583134" cy="1213666"/>
          </a:xfrm>
          <a:prstGeom prst="rect">
            <a:avLst/>
          </a:prstGeom>
        </p:spPr>
        <p:txBody>
          <a:bodyPr lIns="91440" tIns="45720" rIns="91440" bIns="45720" anchor="t"/>
          <a:lstStyle/>
          <a:p>
            <a:pPr algn="just">
              <a:lnSpc>
                <a:spcPct val="100000"/>
              </a:lnSpc>
              <a:spcBef>
                <a:spcPts val="1400"/>
              </a:spcBef>
            </a:pPr>
            <a:r>
              <a:rPr lang="tr-TR" sz="2200" dirty="0">
                <a:solidFill>
                  <a:schemeClr val="accent3">
                    <a:lumMod val="25000"/>
                  </a:schemeClr>
                </a:solidFill>
                <a:latin typeface="Abadi"/>
              </a:rPr>
              <a:t>The r</a:t>
            </a:r>
            <a:r>
              <a:rPr lang="en-US" sz="2200" dirty="0" err="1">
                <a:solidFill>
                  <a:schemeClr val="accent3">
                    <a:lumMod val="25000"/>
                  </a:schemeClr>
                </a:solidFill>
                <a:latin typeface="Abadi"/>
              </a:rPr>
              <a:t>ank</a:t>
            </a:r>
            <a:r>
              <a:rPr lang="tr-TR" sz="2200" dirty="0">
                <a:solidFill>
                  <a:schemeClr val="accent3">
                    <a:lumMod val="25000"/>
                  </a:schemeClr>
                </a:solidFill>
                <a:latin typeface="Abadi"/>
              </a:rPr>
              <a:t>ed</a:t>
            </a:r>
            <a:r>
              <a:rPr lang="en-US" sz="2200" dirty="0">
                <a:solidFill>
                  <a:schemeClr val="accent3">
                    <a:lumMod val="25000"/>
                  </a:schemeClr>
                </a:solidFill>
                <a:latin typeface="Abadi"/>
              </a:rPr>
              <a:t> </a:t>
            </a:r>
            <a:r>
              <a:rPr lang="tr-TR" sz="2200" dirty="0">
                <a:solidFill>
                  <a:schemeClr val="accent3">
                    <a:lumMod val="25000"/>
                  </a:schemeClr>
                </a:solidFill>
                <a:latin typeface="Abadi"/>
              </a:rPr>
              <a:t>list </a:t>
            </a:r>
            <a:r>
              <a:rPr lang="en-US" sz="2200" dirty="0">
                <a:solidFill>
                  <a:schemeClr val="accent3">
                    <a:lumMod val="25000"/>
                  </a:schemeClr>
                </a:solidFill>
                <a:latin typeface="Abadi"/>
              </a:rPr>
              <a:t>of landing outcomes (such as Failure (drone ship) or Success (ground pad)) between the date 2010-06-04 and 2017-03-20, in descending order</a:t>
            </a:r>
            <a:r>
              <a:rPr lang="tr-TR" sz="2200" dirty="0">
                <a:solidFill>
                  <a:schemeClr val="accent3">
                    <a:lumMod val="25000"/>
                  </a:schemeClr>
                </a:solidFill>
                <a:latin typeface="Abadi"/>
              </a:rPr>
              <a:t> are as shown in the following image.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58A70A3-C404-D5E8-9587-226E62BE039B}"/>
              </a:ext>
            </a:extLst>
          </p:cNvPr>
          <p:cNvPicPr>
            <a:picLocks noChangeAspect="1"/>
          </p:cNvPicPr>
          <p:nvPr/>
        </p:nvPicPr>
        <p:blipFill>
          <a:blip r:embed="rId3"/>
          <a:stretch>
            <a:fillRect/>
          </a:stretch>
        </p:blipFill>
        <p:spPr>
          <a:xfrm>
            <a:off x="770011" y="2689818"/>
            <a:ext cx="10078857" cy="36295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5805" y="1512117"/>
            <a:ext cx="3166263" cy="2598329"/>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According to launch sites on the map, there should be a necessity to be close the coast. Since, all launch sites are nearby the sea.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Launch Sites On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32BA08AD-1713-84A9-5499-8B3F97932550}"/>
              </a:ext>
            </a:extLst>
          </p:cNvPr>
          <p:cNvPicPr>
            <a:picLocks noChangeAspect="1"/>
          </p:cNvPicPr>
          <p:nvPr/>
        </p:nvPicPr>
        <p:blipFill>
          <a:blip r:embed="rId3"/>
          <a:stretch>
            <a:fillRect/>
          </a:stretch>
        </p:blipFill>
        <p:spPr>
          <a:xfrm>
            <a:off x="4317357" y="1512117"/>
            <a:ext cx="7569843" cy="45076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6165"/>
            <a:ext cx="10458241" cy="45794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tr-TR" sz="2200" dirty="0">
                <a:solidFill>
                  <a:schemeClr val="accent3">
                    <a:lumMod val="25000"/>
                  </a:schemeClr>
                </a:solidFill>
                <a:latin typeface="Abadi" panose="020B0604020104020204" pitchFamily="34" charset="0"/>
              </a:rPr>
              <a:t>In this project, it is aimed that find an answer to a question: a </a:t>
            </a:r>
            <a:r>
              <a:rPr lang="en-US" sz="2200" dirty="0">
                <a:solidFill>
                  <a:schemeClr val="accent3">
                    <a:lumMod val="25000"/>
                  </a:schemeClr>
                </a:solidFill>
                <a:latin typeface="Abadi" panose="020B0604020104020204" pitchFamily="34" charset="0"/>
              </a:rPr>
              <a:t>new designed or need to be designed rocket will </a:t>
            </a:r>
            <a:r>
              <a:rPr lang="tr-TR" sz="2200" dirty="0">
                <a:solidFill>
                  <a:schemeClr val="accent3">
                    <a:lumMod val="25000"/>
                  </a:schemeClr>
                </a:solidFill>
                <a:latin typeface="Abadi" panose="020B0604020104020204" pitchFamily="34" charset="0"/>
              </a:rPr>
              <a:t>be </a:t>
            </a:r>
            <a:r>
              <a:rPr lang="en-US" sz="2200" dirty="0">
                <a:solidFill>
                  <a:schemeClr val="accent3">
                    <a:lumMod val="25000"/>
                  </a:schemeClr>
                </a:solidFill>
                <a:latin typeface="Abadi" panose="020B0604020104020204" pitchFamily="34" charset="0"/>
              </a:rPr>
              <a:t>able to land properly? </a:t>
            </a:r>
            <a:endParaRPr lang="tr-TR" sz="2200" dirty="0">
              <a:solidFill>
                <a:schemeClr val="accent3">
                  <a:lumMod val="25000"/>
                </a:schemeClr>
              </a:solidFill>
              <a:latin typeface="Abadi" panose="020B0604020104020204" pitchFamily="34" charset="0"/>
            </a:endParaRPr>
          </a:p>
          <a:p>
            <a:pPr algn="just">
              <a:spcBef>
                <a:spcPts val="1400"/>
              </a:spcBef>
            </a:pPr>
            <a:r>
              <a:rPr lang="tr-TR" sz="2200" dirty="0">
                <a:solidFill>
                  <a:schemeClr val="accent3">
                    <a:lumMod val="25000"/>
                  </a:schemeClr>
                </a:solidFill>
                <a:latin typeface="Abadi" panose="020B0604020104020204" pitchFamily="34" charset="0"/>
              </a:rPr>
              <a:t>In order to answer this question some insights from the data set, that comes from the SpaceX company, need to be obtained as the first stage. These insights are about relationships between payload mass, orbit, booster version, launch sites and their locations on the map.</a:t>
            </a:r>
          </a:p>
          <a:p>
            <a:pPr algn="just">
              <a:spcBef>
                <a:spcPts val="1400"/>
              </a:spcBef>
            </a:pPr>
            <a:r>
              <a:rPr lang="tr-TR" sz="2200" dirty="0">
                <a:solidFill>
                  <a:schemeClr val="accent3">
                    <a:lumMod val="25000"/>
                  </a:schemeClr>
                </a:solidFill>
                <a:latin typeface="Abadi" panose="020B0604020104020204" pitchFamily="34" charset="0"/>
              </a:rPr>
              <a:t>After obtaining necessary relationships from the data set, 4 Machine Learning algorithms are used to have answer the question at the beginning. Used Machine Learning algorithms are LogisticRegression, SupportVectorMachine, DecisionTree and KNearestNeighbors. All of the ML models are trained by using the train data set that is obtained from the data set by splitting it into train and test data sets. After training the models, test data sets are used to get predictions from the models. All models’ predictions are evaluated by using r_squared and f1 score fuctions. As a result, Decision Tree Classification Model is the best performed method with the with 88.89% success percentage.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Success/Failed Launches For Each Site On The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BE33B7E-2A1F-842B-41E5-2F13449B643C}"/>
              </a:ext>
            </a:extLst>
          </p:cNvPr>
          <p:cNvPicPr>
            <a:picLocks noChangeAspect="1"/>
          </p:cNvPicPr>
          <p:nvPr/>
        </p:nvPicPr>
        <p:blipFill>
          <a:blip r:embed="rId3"/>
          <a:stretch>
            <a:fillRect/>
          </a:stretch>
        </p:blipFill>
        <p:spPr>
          <a:xfrm>
            <a:off x="3930074" y="1555659"/>
            <a:ext cx="7044796" cy="4225809"/>
          </a:xfrm>
          <a:prstGeom prst="rect">
            <a:avLst/>
          </a:prstGeom>
        </p:spPr>
      </p:pic>
      <p:sp>
        <p:nvSpPr>
          <p:cNvPr id="6" name="Content Placeholder 4">
            <a:extLst>
              <a:ext uri="{FF2B5EF4-FFF2-40B4-BE49-F238E27FC236}">
                <a16:creationId xmlns:a16="http://schemas.microsoft.com/office/drawing/2014/main" id="{5C8C3356-AFF8-EDF3-D695-29536412F2A5}"/>
              </a:ext>
            </a:extLst>
          </p:cNvPr>
          <p:cNvSpPr txBox="1">
            <a:spLocks/>
          </p:cNvSpPr>
          <p:nvPr/>
        </p:nvSpPr>
        <p:spPr>
          <a:xfrm>
            <a:off x="770011" y="1555659"/>
            <a:ext cx="2861463" cy="2493827"/>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tr-TR" dirty="0">
                <a:solidFill>
                  <a:schemeClr val="accent3">
                    <a:lumMod val="25000"/>
                  </a:schemeClr>
                </a:solidFill>
              </a:rPr>
              <a:t>Map is shown as before zooming in the yellow dot areas.</a:t>
            </a:r>
          </a:p>
          <a:p>
            <a:pPr>
              <a:spcBef>
                <a:spcPts val="1400"/>
              </a:spcBef>
            </a:pPr>
            <a:r>
              <a:rPr lang="tr-TR" dirty="0">
                <a:solidFill>
                  <a:schemeClr val="accent3">
                    <a:lumMod val="25000"/>
                  </a:schemeClr>
                </a:solidFill>
              </a:rPr>
              <a:t> Image for the success/fail map  is in the next slide.</a:t>
            </a:r>
            <a:endParaRPr lang="en-US" dirty="0">
              <a:solidFill>
                <a:schemeClr val="accent3">
                  <a:lumMod val="25000"/>
                </a:schemeClr>
              </a:solidFill>
            </a:endParaRP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418" y="1358536"/>
            <a:ext cx="3681742" cy="5069251"/>
          </a:xfrm>
          <a:prstGeom prst="rect">
            <a:avLst/>
          </a:prstGeom>
        </p:spPr>
        <p:txBody>
          <a:bodyPr lIns="91440" tIns="45720" rIns="91440" bIns="45720" anchor="t">
            <a:noAutofit/>
          </a:bodyPr>
          <a:lstStyle/>
          <a:p>
            <a:pPr algn="just">
              <a:lnSpc>
                <a:spcPct val="100000"/>
              </a:lnSpc>
              <a:spcBef>
                <a:spcPts val="1400"/>
              </a:spcBef>
            </a:pPr>
            <a:r>
              <a:rPr lang="tr-TR" sz="1000" dirty="0">
                <a:solidFill>
                  <a:schemeClr val="accent3">
                    <a:lumMod val="25000"/>
                  </a:schemeClr>
                </a:solidFill>
                <a:latin typeface="Abadi" panose="020B0604020104020204" pitchFamily="34" charset="0"/>
              </a:rPr>
              <a:t>There are 4 launch sites as CCAFS LC-40, CCAFS SLC-40, KSC LC-39A, VAFB SLC-4E.</a:t>
            </a:r>
          </a:p>
          <a:p>
            <a:pPr algn="just">
              <a:lnSpc>
                <a:spcPct val="100000"/>
              </a:lnSpc>
              <a:spcBef>
                <a:spcPts val="1400"/>
              </a:spcBef>
            </a:pPr>
            <a:r>
              <a:rPr lang="tr-TR" sz="1000" u="sng" dirty="0">
                <a:solidFill>
                  <a:schemeClr val="accent3">
                    <a:lumMod val="25000"/>
                  </a:schemeClr>
                </a:solidFill>
                <a:latin typeface="Abadi" panose="020B0604020104020204" pitchFamily="34" charset="0"/>
              </a:rPr>
              <a:t>Launch site at the top left image</a:t>
            </a:r>
            <a:r>
              <a:rPr lang="tr-TR" sz="1000" dirty="0">
                <a:solidFill>
                  <a:schemeClr val="accent3">
                    <a:lumMod val="25000"/>
                  </a:schemeClr>
                </a:solidFill>
                <a:latin typeface="Abadi" panose="020B0604020104020204" pitchFamily="34" charset="0"/>
              </a:rPr>
              <a:t> is CCAFS LC-40 and it has 26 launches. Only 7 of 26 landings are successful in this site.  </a:t>
            </a:r>
          </a:p>
          <a:p>
            <a:pPr algn="just">
              <a:lnSpc>
                <a:spcPct val="100000"/>
              </a:lnSpc>
              <a:spcBef>
                <a:spcPts val="1400"/>
              </a:spcBef>
            </a:pPr>
            <a:r>
              <a:rPr lang="tr-TR" sz="1000" u="sng" dirty="0">
                <a:solidFill>
                  <a:schemeClr val="accent3">
                    <a:lumMod val="25000"/>
                  </a:schemeClr>
                </a:solidFill>
                <a:latin typeface="Abadi" panose="020B0604020104020204" pitchFamily="34" charset="0"/>
              </a:rPr>
              <a:t>Launch site at the top right image</a:t>
            </a:r>
            <a:r>
              <a:rPr lang="tr-TR" sz="1000" dirty="0">
                <a:solidFill>
                  <a:schemeClr val="accent3">
                    <a:lumMod val="25000"/>
                  </a:schemeClr>
                </a:solidFill>
                <a:latin typeface="Abadi" panose="020B0604020104020204" pitchFamily="34" charset="0"/>
              </a:rPr>
              <a:t> is CCAFS SLC-40 and it has 7 landings and 3 of 7 landings are successful in this site.  </a:t>
            </a:r>
          </a:p>
          <a:p>
            <a:pPr algn="just">
              <a:lnSpc>
                <a:spcPct val="100000"/>
              </a:lnSpc>
              <a:spcBef>
                <a:spcPts val="1400"/>
              </a:spcBef>
            </a:pPr>
            <a:r>
              <a:rPr lang="tr-TR" sz="1000" u="sng" dirty="0">
                <a:solidFill>
                  <a:schemeClr val="accent3">
                    <a:lumMod val="25000"/>
                  </a:schemeClr>
                </a:solidFill>
                <a:latin typeface="Abadi" panose="020B0604020104020204" pitchFamily="34" charset="0"/>
              </a:rPr>
              <a:t>Launch site at the bottom left image</a:t>
            </a:r>
            <a:r>
              <a:rPr lang="tr-TR" sz="1000" dirty="0">
                <a:solidFill>
                  <a:schemeClr val="accent3">
                    <a:lumMod val="25000"/>
                  </a:schemeClr>
                </a:solidFill>
                <a:latin typeface="Abadi" panose="020B0604020104020204" pitchFamily="34" charset="0"/>
              </a:rPr>
              <a:t> is KSC LC-39A and it has 13 landings and 10 of 13 landings are successful in this site.  </a:t>
            </a:r>
          </a:p>
          <a:p>
            <a:pPr algn="just">
              <a:lnSpc>
                <a:spcPct val="100000"/>
              </a:lnSpc>
              <a:spcBef>
                <a:spcPts val="1400"/>
              </a:spcBef>
            </a:pPr>
            <a:r>
              <a:rPr lang="tr-TR" sz="1000" u="sng" dirty="0">
                <a:solidFill>
                  <a:schemeClr val="accent3">
                    <a:lumMod val="25000"/>
                  </a:schemeClr>
                </a:solidFill>
                <a:latin typeface="Abadi" panose="020B0604020104020204" pitchFamily="34" charset="0"/>
              </a:rPr>
              <a:t>Launch site at the bottom right image</a:t>
            </a:r>
            <a:r>
              <a:rPr lang="tr-TR" sz="1000" dirty="0">
                <a:solidFill>
                  <a:schemeClr val="accent3">
                    <a:lumMod val="25000"/>
                  </a:schemeClr>
                </a:solidFill>
                <a:latin typeface="Abadi" panose="020B0604020104020204" pitchFamily="34" charset="0"/>
              </a:rPr>
              <a:t> is VAFB SLC-4E and it has 10 landings and 4 of 10 landings are successful in this site.  </a:t>
            </a:r>
          </a:p>
          <a:p>
            <a:pPr algn="just">
              <a:lnSpc>
                <a:spcPct val="100000"/>
              </a:lnSpc>
              <a:spcBef>
                <a:spcPts val="1400"/>
              </a:spcBef>
            </a:pPr>
            <a:endParaRPr lang="tr-TR" sz="1000" dirty="0">
              <a:solidFill>
                <a:schemeClr val="accent3">
                  <a:lumMod val="25000"/>
                </a:schemeClr>
              </a:solidFill>
              <a:latin typeface="Abadi"/>
            </a:endParaRPr>
          </a:p>
          <a:p>
            <a:pPr algn="just">
              <a:lnSpc>
                <a:spcPct val="100000"/>
              </a:lnSpc>
              <a:spcBef>
                <a:spcPts val="1400"/>
              </a:spcBef>
            </a:pPr>
            <a:r>
              <a:rPr lang="tr-TR" sz="1000" dirty="0">
                <a:solidFill>
                  <a:schemeClr val="accent3">
                    <a:lumMod val="25000"/>
                  </a:schemeClr>
                </a:solidFill>
                <a:latin typeface="Abadi"/>
              </a:rPr>
              <a:t>According to above findings, it can be said that </a:t>
            </a:r>
            <a:r>
              <a:rPr lang="tr-TR" sz="1000" dirty="0">
                <a:solidFill>
                  <a:schemeClr val="accent3">
                    <a:lumMod val="25000"/>
                  </a:schemeClr>
                </a:solidFill>
                <a:latin typeface="Abadi" panose="020B0604020104020204" pitchFamily="34" charset="0"/>
              </a:rPr>
              <a:t>landings</a:t>
            </a:r>
            <a:r>
              <a:rPr lang="tr-TR" sz="1000" dirty="0">
                <a:solidFill>
                  <a:schemeClr val="accent3">
                    <a:lumMod val="25000"/>
                  </a:schemeClr>
                </a:solidFill>
                <a:latin typeface="Abadi"/>
              </a:rPr>
              <a:t> in the </a:t>
            </a:r>
            <a:r>
              <a:rPr lang="tr-TR" sz="1000" dirty="0">
                <a:solidFill>
                  <a:schemeClr val="accent3">
                    <a:lumMod val="25000"/>
                  </a:schemeClr>
                </a:solidFill>
                <a:latin typeface="Abadi" panose="020B0604020104020204" pitchFamily="34" charset="0"/>
              </a:rPr>
              <a:t>CCAFS SLC-40 site are more successful than CCAFS LC-40 launch site despite they are too close to each other. </a:t>
            </a:r>
          </a:p>
          <a:p>
            <a:pPr algn="just">
              <a:lnSpc>
                <a:spcPct val="100000"/>
              </a:lnSpc>
              <a:spcBef>
                <a:spcPts val="1400"/>
              </a:spcBef>
            </a:pPr>
            <a:r>
              <a:rPr lang="tr-TR" sz="1000" dirty="0">
                <a:solidFill>
                  <a:schemeClr val="accent3">
                    <a:lumMod val="25000"/>
                  </a:schemeClr>
                </a:solidFill>
                <a:latin typeface="Abadi" panose="020B0604020104020204" pitchFamily="34" charset="0"/>
              </a:rPr>
              <a:t>KSC LC-39A launch site is the best performed launch site despite closeness of this site to CCAFS LC-40 and CCAFS SLC-40 sites.</a:t>
            </a:r>
          </a:p>
          <a:p>
            <a:pPr algn="just">
              <a:lnSpc>
                <a:spcPct val="100000"/>
              </a:lnSpc>
              <a:spcBef>
                <a:spcPts val="1400"/>
              </a:spcBef>
            </a:pPr>
            <a:r>
              <a:rPr lang="tr-TR" sz="1000" dirty="0">
                <a:solidFill>
                  <a:schemeClr val="accent3">
                    <a:lumMod val="25000"/>
                  </a:schemeClr>
                </a:solidFill>
                <a:latin typeface="Abadi" panose="020B0604020104020204" pitchFamily="34" charset="0"/>
              </a:rPr>
              <a:t>VAFB SLC-4E launch site is in the other side of the country, yet it is too close to the coast as all others.</a:t>
            </a:r>
            <a:endParaRPr lang="tr-TR" sz="10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Success/Failed Launches For Each Site On The Map</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6C12AC7D-764D-39F8-118A-22871FF48846}"/>
              </a:ext>
            </a:extLst>
          </p:cNvPr>
          <p:cNvPicPr>
            <a:picLocks noChangeAspect="1"/>
          </p:cNvPicPr>
          <p:nvPr/>
        </p:nvPicPr>
        <p:blipFill>
          <a:blip r:embed="rId4"/>
          <a:stretch>
            <a:fillRect/>
          </a:stretch>
        </p:blipFill>
        <p:spPr>
          <a:xfrm>
            <a:off x="4433126" y="1271450"/>
            <a:ext cx="3681742" cy="2360024"/>
          </a:xfrm>
          <a:prstGeom prst="rect">
            <a:avLst/>
          </a:prstGeom>
        </p:spPr>
      </p:pic>
      <p:pic>
        <p:nvPicPr>
          <p:cNvPr id="10" name="Picture 9">
            <a:extLst>
              <a:ext uri="{FF2B5EF4-FFF2-40B4-BE49-F238E27FC236}">
                <a16:creationId xmlns:a16="http://schemas.microsoft.com/office/drawing/2014/main" id="{2E369F04-E573-49F3-EE56-D2B46D5E5606}"/>
              </a:ext>
            </a:extLst>
          </p:cNvPr>
          <p:cNvPicPr>
            <a:picLocks noChangeAspect="1"/>
          </p:cNvPicPr>
          <p:nvPr/>
        </p:nvPicPr>
        <p:blipFill>
          <a:blip r:embed="rId5"/>
          <a:stretch>
            <a:fillRect/>
          </a:stretch>
        </p:blipFill>
        <p:spPr>
          <a:xfrm>
            <a:off x="8123090" y="1271450"/>
            <a:ext cx="3665949" cy="2360024"/>
          </a:xfrm>
          <a:prstGeom prst="rect">
            <a:avLst/>
          </a:prstGeom>
        </p:spPr>
      </p:pic>
      <p:pic>
        <p:nvPicPr>
          <p:cNvPr id="12" name="Picture 11">
            <a:extLst>
              <a:ext uri="{FF2B5EF4-FFF2-40B4-BE49-F238E27FC236}">
                <a16:creationId xmlns:a16="http://schemas.microsoft.com/office/drawing/2014/main" id="{EE46E862-2D87-C140-4F6E-F619CDC918BE}"/>
              </a:ext>
            </a:extLst>
          </p:cNvPr>
          <p:cNvPicPr>
            <a:picLocks noChangeAspect="1"/>
          </p:cNvPicPr>
          <p:nvPr/>
        </p:nvPicPr>
        <p:blipFill>
          <a:blip r:embed="rId6"/>
          <a:stretch>
            <a:fillRect/>
          </a:stretch>
        </p:blipFill>
        <p:spPr>
          <a:xfrm>
            <a:off x="4433126" y="3687782"/>
            <a:ext cx="3667815" cy="2360024"/>
          </a:xfrm>
          <a:prstGeom prst="rect">
            <a:avLst/>
          </a:prstGeom>
        </p:spPr>
      </p:pic>
      <p:pic>
        <p:nvPicPr>
          <p:cNvPr id="14" name="Picture 13">
            <a:extLst>
              <a:ext uri="{FF2B5EF4-FFF2-40B4-BE49-F238E27FC236}">
                <a16:creationId xmlns:a16="http://schemas.microsoft.com/office/drawing/2014/main" id="{18454CCE-A648-F6BB-BF32-678F76576819}"/>
              </a:ext>
            </a:extLst>
          </p:cNvPr>
          <p:cNvPicPr>
            <a:picLocks noChangeAspect="1"/>
          </p:cNvPicPr>
          <p:nvPr/>
        </p:nvPicPr>
        <p:blipFill>
          <a:blip r:embed="rId7"/>
          <a:stretch>
            <a:fillRect/>
          </a:stretch>
        </p:blipFill>
        <p:spPr>
          <a:xfrm>
            <a:off x="8123090" y="3687782"/>
            <a:ext cx="3689329" cy="2360024"/>
          </a:xfrm>
          <a:prstGeom prst="rect">
            <a:avLst/>
          </a:prstGeom>
        </p:spPr>
      </p:pic>
    </p:spTree>
    <p:extLst>
      <p:ext uri="{BB962C8B-B14F-4D97-AF65-F5344CB8AC3E}">
        <p14:creationId xmlns:p14="http://schemas.microsoft.com/office/powerpoint/2010/main" val="1809857545"/>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2718" y="1426572"/>
            <a:ext cx="10699178" cy="1586594"/>
          </a:xfrm>
          <a:prstGeom prst="rect">
            <a:avLst/>
          </a:prstGeom>
        </p:spPr>
        <p:txBody>
          <a:bodyPr lIns="91440" tIns="45720" rIns="91440" bIns="45720" anchor="t">
            <a:normAutofit fontScale="775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As it can be seen from the left side image, t</a:t>
            </a:r>
            <a:r>
              <a:rPr lang="en-US" sz="2200" dirty="0">
                <a:solidFill>
                  <a:schemeClr val="accent3">
                    <a:lumMod val="25000"/>
                  </a:schemeClr>
                </a:solidFill>
                <a:latin typeface="Abadi" panose="020B0604020104020204" pitchFamily="34" charset="0"/>
              </a:rPr>
              <a:t>he closest railway distance is 1.33 km and closest </a:t>
            </a:r>
            <a:r>
              <a:rPr lang="tr-TR" sz="2200" dirty="0">
                <a:solidFill>
                  <a:schemeClr val="accent3">
                    <a:lumMod val="25000"/>
                  </a:schemeClr>
                </a:solidFill>
                <a:latin typeface="Abadi" panose="020B0604020104020204" pitchFamily="34" charset="0"/>
              </a:rPr>
              <a:t>highway distance</a:t>
            </a:r>
            <a:r>
              <a:rPr lang="en-US" sz="2200" dirty="0">
                <a:solidFill>
                  <a:schemeClr val="accent3">
                    <a:lumMod val="25000"/>
                  </a:schemeClr>
                </a:solidFill>
                <a:latin typeface="Abadi" panose="020B0604020104020204" pitchFamily="34" charset="0"/>
              </a:rPr>
              <a:t> is 1.43 km. Also, the closest airport is 22.42 km away</a:t>
            </a:r>
            <a:r>
              <a:rPr lang="tr-TR" sz="2200" dirty="0">
                <a:solidFill>
                  <a:schemeClr val="accent3">
                    <a:lumMod val="25000"/>
                  </a:schemeClr>
                </a:solidFill>
                <a:latin typeface="Abadi" panose="020B0604020104020204" pitchFamily="34" charset="0"/>
              </a:rPr>
              <a:t> as it can be seen from the right side of the image</a:t>
            </a:r>
            <a:r>
              <a:rPr lang="en-US" sz="2200" dirty="0">
                <a:solidFill>
                  <a:schemeClr val="accent3">
                    <a:lumMod val="25000"/>
                  </a:schemeClr>
                </a:solidFill>
                <a:latin typeface="Abadi" panose="020B0604020104020204" pitchFamily="34" charset="0"/>
              </a:rPr>
              <a:t>. </a:t>
            </a:r>
            <a:endParaRPr lang="tr-TR"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From this aspect, transportation way</a:t>
            </a:r>
            <a:r>
              <a:rPr lang="tr-TR" sz="2200" dirty="0">
                <a:solidFill>
                  <a:schemeClr val="accent3">
                    <a:lumMod val="25000"/>
                  </a:schemeClr>
                </a:solidFill>
                <a:latin typeface="Abadi" panose="020B0604020104020204" pitchFamily="34" charset="0"/>
              </a:rPr>
              <a:t> locations</a:t>
            </a:r>
            <a:r>
              <a:rPr lang="en-US" sz="2200" dirty="0">
                <a:solidFill>
                  <a:schemeClr val="accent3">
                    <a:lumMod val="25000"/>
                  </a:schemeClr>
                </a:solidFill>
                <a:latin typeface="Abadi" panose="020B0604020104020204" pitchFamily="34" charset="0"/>
              </a:rPr>
              <a:t> are selected to be relatively close and nearby ass</a:t>
            </a:r>
            <a:r>
              <a:rPr lang="tr-TR" sz="2200" dirty="0">
                <a:solidFill>
                  <a:schemeClr val="accent3">
                    <a:lumMod val="25000"/>
                  </a:schemeClr>
                </a:solidFill>
                <a:latin typeface="Abadi" panose="020B0604020104020204" pitchFamily="34" charset="0"/>
              </a:rPr>
              <a:t>e</a:t>
            </a:r>
            <a:r>
              <a:rPr lang="en-US" sz="2200" dirty="0" err="1">
                <a:solidFill>
                  <a:schemeClr val="accent3">
                    <a:lumMod val="25000"/>
                  </a:schemeClr>
                </a:solidFill>
                <a:latin typeface="Abadi" panose="020B0604020104020204" pitchFamily="34" charset="0"/>
              </a:rPr>
              <a:t>mbly</a:t>
            </a:r>
            <a:r>
              <a:rPr lang="en-US" sz="2200" dirty="0">
                <a:solidFill>
                  <a:schemeClr val="accent3">
                    <a:lumMod val="25000"/>
                  </a:schemeClr>
                </a:solidFill>
                <a:latin typeface="Abadi" panose="020B0604020104020204" pitchFamily="34" charset="0"/>
              </a:rPr>
              <a:t> area</a:t>
            </a:r>
            <a:r>
              <a:rPr lang="tr-TR" sz="2200" dirty="0">
                <a:solidFill>
                  <a:schemeClr val="accent3">
                    <a:lumMod val="25000"/>
                  </a:schemeClr>
                </a:solidFill>
                <a:latin typeface="Abadi" panose="020B0604020104020204" pitchFamily="34" charset="0"/>
              </a:rPr>
              <a:t> locations</a:t>
            </a:r>
            <a:r>
              <a:rPr lang="en-US" sz="2200" dirty="0">
                <a:solidFill>
                  <a:schemeClr val="accent3">
                    <a:lumMod val="25000"/>
                  </a:schemeClr>
                </a:solidFill>
                <a:latin typeface="Abadi" panose="020B0604020104020204" pitchFamily="34" charset="0"/>
              </a:rPr>
              <a:t> such as airports, cities, etc. are selected as </a:t>
            </a:r>
            <a:r>
              <a:rPr lang="tr-TR" sz="2200" dirty="0">
                <a:solidFill>
                  <a:schemeClr val="accent3">
                    <a:lumMod val="25000"/>
                  </a:schemeClr>
                </a:solidFill>
                <a:latin typeface="Abadi" panose="020B0604020104020204" pitchFamily="34" charset="0"/>
              </a:rPr>
              <a:t>far</a:t>
            </a:r>
            <a:r>
              <a:rPr lang="en-US" sz="2200" dirty="0">
                <a:solidFill>
                  <a:schemeClr val="accent3">
                    <a:lumMod val="25000"/>
                  </a:schemeClr>
                </a:solidFill>
                <a:latin typeface="Abadi" panose="020B0604020104020204" pitchFamily="34" charset="0"/>
              </a:rPr>
              <a:t> as </a:t>
            </a:r>
            <a:r>
              <a:rPr lang="tr-TR" sz="2200" dirty="0">
                <a:solidFill>
                  <a:schemeClr val="accent3">
                    <a:lumMod val="25000"/>
                  </a:schemeClr>
                </a:solidFill>
                <a:latin typeface="Abadi" panose="020B0604020104020204" pitchFamily="34" charset="0"/>
              </a:rPr>
              <a:t>it can be</a:t>
            </a:r>
            <a:r>
              <a:rPr lang="en-US" sz="2200" dirty="0">
                <a:solidFill>
                  <a:schemeClr val="accent3">
                    <a:lumMod val="25000"/>
                  </a:schemeClr>
                </a:solidFill>
                <a:latin typeface="Abadi" panose="020B0604020104020204" pitchFamily="34" charset="0"/>
              </a:rPr>
              <a:t>. Which makes sense in order to protect living beings and structures in case of a disaster such as booster </a:t>
            </a:r>
            <a:r>
              <a:rPr lang="en-US" sz="2200" dirty="0" err="1">
                <a:solidFill>
                  <a:schemeClr val="accent3">
                    <a:lumMod val="25000"/>
                  </a:schemeClr>
                </a:solidFill>
                <a:latin typeface="Abadi" panose="020B0604020104020204" pitchFamily="34" charset="0"/>
              </a:rPr>
              <a:t>explo</a:t>
            </a:r>
            <a:r>
              <a:rPr lang="tr-TR"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ion.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D</a:t>
            </a:r>
            <a:r>
              <a:rPr lang="en-US" dirty="0" err="1">
                <a:solidFill>
                  <a:srgbClr val="0B49CB"/>
                </a:solidFill>
                <a:latin typeface="Abadi"/>
              </a:rPr>
              <a:t>istances</a:t>
            </a:r>
            <a:r>
              <a:rPr lang="en-US" dirty="0">
                <a:solidFill>
                  <a:srgbClr val="0B49CB"/>
                </a:solidFill>
                <a:latin typeface="Abadi"/>
              </a:rPr>
              <a:t> </a:t>
            </a:r>
            <a:r>
              <a:rPr lang="tr-TR" dirty="0">
                <a:solidFill>
                  <a:srgbClr val="0B49CB"/>
                </a:solidFill>
                <a:latin typeface="Abadi"/>
              </a:rPr>
              <a:t>B</a:t>
            </a:r>
            <a:r>
              <a:rPr lang="en-US" dirty="0" err="1">
                <a:solidFill>
                  <a:srgbClr val="0B49CB"/>
                </a:solidFill>
                <a:latin typeface="Abadi"/>
              </a:rPr>
              <a:t>etween</a:t>
            </a:r>
            <a:r>
              <a:rPr lang="en-US" dirty="0">
                <a:solidFill>
                  <a:srgbClr val="0B49CB"/>
                </a:solidFill>
                <a:latin typeface="Abadi"/>
              </a:rPr>
              <a:t> </a:t>
            </a:r>
            <a:r>
              <a:rPr lang="tr-TR" dirty="0">
                <a:solidFill>
                  <a:srgbClr val="0B49CB"/>
                </a:solidFill>
                <a:latin typeface="Abadi"/>
              </a:rPr>
              <a:t>A</a:t>
            </a:r>
            <a:r>
              <a:rPr lang="en-US" dirty="0">
                <a:solidFill>
                  <a:srgbClr val="0B49CB"/>
                </a:solidFill>
                <a:latin typeface="Abadi"/>
              </a:rPr>
              <a:t> </a:t>
            </a:r>
            <a:r>
              <a:rPr lang="tr-TR"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ite</a:t>
            </a:r>
            <a:r>
              <a:rPr lang="en-US" dirty="0">
                <a:solidFill>
                  <a:srgbClr val="0B49CB"/>
                </a:solidFill>
                <a:latin typeface="Abadi"/>
              </a:rPr>
              <a:t> </a:t>
            </a:r>
            <a:r>
              <a:rPr lang="tr-TR" dirty="0">
                <a:solidFill>
                  <a:srgbClr val="0B49CB"/>
                </a:solidFill>
                <a:latin typeface="Abadi"/>
              </a:rPr>
              <a:t>T</a:t>
            </a:r>
            <a:r>
              <a:rPr lang="en-US" dirty="0">
                <a:solidFill>
                  <a:srgbClr val="0B49CB"/>
                </a:solidFill>
                <a:latin typeface="Abadi"/>
              </a:rPr>
              <a:t>o </a:t>
            </a:r>
            <a:r>
              <a:rPr lang="tr-TR" dirty="0">
                <a:solidFill>
                  <a:srgbClr val="0B49CB"/>
                </a:solidFill>
                <a:latin typeface="Abadi"/>
              </a:rPr>
              <a:t>I</a:t>
            </a:r>
            <a:r>
              <a:rPr lang="en-US" dirty="0" err="1">
                <a:solidFill>
                  <a:srgbClr val="0B49CB"/>
                </a:solidFill>
                <a:latin typeface="Abadi"/>
              </a:rPr>
              <a:t>ts</a:t>
            </a:r>
            <a:r>
              <a:rPr lang="en-US" dirty="0">
                <a:solidFill>
                  <a:srgbClr val="0B49CB"/>
                </a:solidFill>
                <a:latin typeface="Abadi"/>
              </a:rPr>
              <a:t> </a:t>
            </a:r>
            <a:r>
              <a:rPr lang="tr-TR" dirty="0">
                <a:solidFill>
                  <a:srgbClr val="0B49CB"/>
                </a:solidFill>
                <a:latin typeface="Abadi"/>
              </a:rPr>
              <a:t>P</a:t>
            </a:r>
            <a:r>
              <a:rPr lang="en-US" dirty="0" err="1">
                <a:solidFill>
                  <a:srgbClr val="0B49CB"/>
                </a:solidFill>
                <a:latin typeface="Abadi"/>
              </a:rPr>
              <a:t>roximities</a:t>
            </a:r>
            <a:r>
              <a:rPr lang="tr-TR" dirty="0">
                <a:solidFill>
                  <a:srgbClr val="0B49CB"/>
                </a:solidFill>
                <a:latin typeface="Abadi"/>
              </a:rPr>
              <a:t> On Map</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C66D89B9-65E1-9377-7CEC-00F859247281}"/>
              </a:ext>
            </a:extLst>
          </p:cNvPr>
          <p:cNvPicPr>
            <a:picLocks noChangeAspect="1"/>
          </p:cNvPicPr>
          <p:nvPr/>
        </p:nvPicPr>
        <p:blipFill>
          <a:blip r:embed="rId3"/>
          <a:stretch>
            <a:fillRect/>
          </a:stretch>
        </p:blipFill>
        <p:spPr>
          <a:xfrm>
            <a:off x="692718" y="3082833"/>
            <a:ext cx="5308279" cy="3108205"/>
          </a:xfrm>
          <a:prstGeom prst="rect">
            <a:avLst/>
          </a:prstGeom>
        </p:spPr>
      </p:pic>
      <p:pic>
        <p:nvPicPr>
          <p:cNvPr id="10" name="Picture 9">
            <a:extLst>
              <a:ext uri="{FF2B5EF4-FFF2-40B4-BE49-F238E27FC236}">
                <a16:creationId xmlns:a16="http://schemas.microsoft.com/office/drawing/2014/main" id="{30F54476-3BA9-88AF-947B-7745F7CCB6FF}"/>
              </a:ext>
            </a:extLst>
          </p:cNvPr>
          <p:cNvPicPr>
            <a:picLocks noChangeAspect="1"/>
          </p:cNvPicPr>
          <p:nvPr/>
        </p:nvPicPr>
        <p:blipFill>
          <a:blip r:embed="rId4"/>
          <a:stretch>
            <a:fillRect/>
          </a:stretch>
        </p:blipFill>
        <p:spPr>
          <a:xfrm>
            <a:off x="6000997" y="3082833"/>
            <a:ext cx="5315000" cy="310820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570157"/>
            <a:ext cx="10139653" cy="1847424"/>
          </a:xfrm>
          <a:prstGeom prst="rect">
            <a:avLst/>
          </a:prstGeom>
        </p:spPr>
        <p:txBody>
          <a:bodyPr lIns="91440" tIns="45720" rIns="91440" bIns="45720" anchor="t">
            <a:normAutofit lnSpcReduction="1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According to the pie chart, if a new launch needs to be made, then KSC LC-39A is the most success promising option among other sites. </a:t>
            </a:r>
          </a:p>
          <a:p>
            <a:pPr algn="just">
              <a:lnSpc>
                <a:spcPct val="100000"/>
              </a:lnSpc>
              <a:spcBef>
                <a:spcPts val="1400"/>
              </a:spcBef>
            </a:pPr>
            <a:r>
              <a:rPr lang="tr-TR" sz="2200" dirty="0">
                <a:solidFill>
                  <a:schemeClr val="accent3">
                    <a:lumMod val="25000"/>
                  </a:schemeClr>
                </a:solidFill>
                <a:latin typeface="Abadi" panose="020B0604020104020204" pitchFamily="34" charset="0"/>
              </a:rPr>
              <a:t>!!! Just to remind, launches’ success depends on several varibles such as orbits, payload mass etc. Therefore, jumping to a conclusion that KSC LC-39A launch site provide a successful landing will not be a correct approach.</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uccess</a:t>
            </a:r>
            <a:r>
              <a:rPr lang="en-US" dirty="0">
                <a:solidFill>
                  <a:srgbClr val="0B49CB"/>
                </a:solidFill>
                <a:latin typeface="Abadi"/>
              </a:rPr>
              <a:t> </a:t>
            </a:r>
            <a:r>
              <a:rPr lang="tr-TR" dirty="0">
                <a:solidFill>
                  <a:srgbClr val="0B49CB"/>
                </a:solidFill>
                <a:latin typeface="Abadi"/>
              </a:rPr>
              <a:t>C</a:t>
            </a:r>
            <a:r>
              <a:rPr lang="en-US" dirty="0" err="1">
                <a:solidFill>
                  <a:srgbClr val="0B49CB"/>
                </a:solidFill>
                <a:latin typeface="Abadi"/>
              </a:rPr>
              <a:t>ount</a:t>
            </a:r>
            <a:r>
              <a:rPr lang="en-US" dirty="0">
                <a:solidFill>
                  <a:srgbClr val="0B49CB"/>
                </a:solidFill>
                <a:latin typeface="Abadi"/>
              </a:rPr>
              <a:t> </a:t>
            </a:r>
            <a:r>
              <a:rPr lang="tr-TR" dirty="0">
                <a:solidFill>
                  <a:srgbClr val="0B49CB"/>
                </a:solidFill>
                <a:latin typeface="Abadi"/>
              </a:rPr>
              <a:t>F</a:t>
            </a:r>
            <a:r>
              <a:rPr lang="en-US" dirty="0">
                <a:solidFill>
                  <a:srgbClr val="0B49CB"/>
                </a:solidFill>
                <a:latin typeface="Abadi"/>
              </a:rPr>
              <a:t>or </a:t>
            </a:r>
            <a:r>
              <a:rPr lang="tr-TR" dirty="0">
                <a:solidFill>
                  <a:srgbClr val="0B49CB"/>
                </a:solidFill>
                <a:latin typeface="Abadi"/>
              </a:rPr>
              <a:t>A</a:t>
            </a:r>
            <a:r>
              <a:rPr lang="en-US" dirty="0" err="1">
                <a:solidFill>
                  <a:srgbClr val="0B49CB"/>
                </a:solidFill>
                <a:latin typeface="Abadi"/>
              </a:rPr>
              <a:t>ll</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65660B1-CFCA-EB16-7BFF-227A961CF1FA}"/>
              </a:ext>
            </a:extLst>
          </p:cNvPr>
          <p:cNvPicPr>
            <a:picLocks noChangeAspect="1"/>
          </p:cNvPicPr>
          <p:nvPr/>
        </p:nvPicPr>
        <p:blipFill>
          <a:blip r:embed="rId3"/>
          <a:stretch>
            <a:fillRect/>
          </a:stretch>
        </p:blipFill>
        <p:spPr>
          <a:xfrm>
            <a:off x="770010" y="1408735"/>
            <a:ext cx="10139653" cy="30292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717156"/>
            <a:ext cx="10263749" cy="1710055"/>
          </a:xfrm>
          <a:prstGeom prst="rect">
            <a:avLst/>
          </a:prstGeom>
        </p:spPr>
        <p:txBody>
          <a:bodyPr lIns="91440" tIns="45720" rIns="91440" bIns="45720" anchor="t">
            <a:normAutofit lnSpcReduction="10000"/>
          </a:bodyPr>
          <a:lstStyle/>
          <a:p>
            <a:pPr algn="just"/>
            <a:r>
              <a:rPr lang="tr-TR" dirty="0"/>
              <a:t>In the pie chart, launc site(KSC LC-39A) that has the highest landings success ratio is shown.</a:t>
            </a:r>
          </a:p>
          <a:p>
            <a:pPr algn="just"/>
            <a:r>
              <a:rPr lang="tr-TR" dirty="0"/>
              <a:t>Blue colored area represents the successful landings on the KSC LC-39A site and red colored area represents the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ite</a:t>
            </a:r>
            <a:r>
              <a:rPr lang="en-US" dirty="0">
                <a:solidFill>
                  <a:srgbClr val="0B49CB"/>
                </a:solidFill>
                <a:latin typeface="Abadi"/>
              </a:rPr>
              <a:t> </a:t>
            </a:r>
            <a:r>
              <a:rPr lang="tr-TR" dirty="0">
                <a:solidFill>
                  <a:srgbClr val="0B49CB"/>
                </a:solidFill>
                <a:latin typeface="Abadi"/>
              </a:rPr>
              <a:t>W</a:t>
            </a:r>
            <a:r>
              <a:rPr lang="en-US" dirty="0" err="1">
                <a:solidFill>
                  <a:srgbClr val="0B49CB"/>
                </a:solidFill>
                <a:latin typeface="Abadi"/>
              </a:rPr>
              <a:t>ith</a:t>
            </a:r>
            <a:r>
              <a:rPr lang="en-US" dirty="0">
                <a:solidFill>
                  <a:srgbClr val="0B49CB"/>
                </a:solidFill>
                <a:latin typeface="Abadi"/>
              </a:rPr>
              <a:t> </a:t>
            </a:r>
            <a:r>
              <a:rPr lang="tr-TR" dirty="0">
                <a:solidFill>
                  <a:srgbClr val="0B49CB"/>
                </a:solidFill>
                <a:latin typeface="Abadi"/>
              </a:rPr>
              <a:t>H</a:t>
            </a:r>
            <a:r>
              <a:rPr lang="en-US" dirty="0" err="1">
                <a:solidFill>
                  <a:srgbClr val="0B49CB"/>
                </a:solidFill>
                <a:latin typeface="Abadi"/>
              </a:rPr>
              <a:t>ighest</a:t>
            </a:r>
            <a:r>
              <a:rPr lang="en-US" dirty="0">
                <a:solidFill>
                  <a:srgbClr val="0B49CB"/>
                </a:solidFill>
                <a:latin typeface="Abadi"/>
              </a:rPr>
              <a:t> </a:t>
            </a:r>
            <a:r>
              <a:rPr lang="tr-TR" dirty="0">
                <a:solidFill>
                  <a:srgbClr val="0B49CB"/>
                </a:solidFill>
                <a:latin typeface="Abadi"/>
              </a:rPr>
              <a:t>L</a:t>
            </a:r>
            <a:r>
              <a:rPr lang="en-US" dirty="0" err="1">
                <a:solidFill>
                  <a:srgbClr val="0B49CB"/>
                </a:solidFill>
                <a:latin typeface="Abadi"/>
              </a:rPr>
              <a:t>aunch</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uccess</a:t>
            </a:r>
            <a:r>
              <a:rPr lang="en-US" dirty="0">
                <a:solidFill>
                  <a:srgbClr val="0B49CB"/>
                </a:solidFill>
                <a:latin typeface="Abadi"/>
              </a:rPr>
              <a:t> </a:t>
            </a:r>
            <a:r>
              <a:rPr lang="tr-TR" dirty="0">
                <a:solidFill>
                  <a:srgbClr val="0B49CB"/>
                </a:solidFill>
                <a:latin typeface="Abadi"/>
              </a:rPr>
              <a:t>R</a:t>
            </a:r>
            <a:r>
              <a:rPr lang="en-US" dirty="0" err="1">
                <a:solidFill>
                  <a:srgbClr val="0B49CB"/>
                </a:solidFill>
                <a:latin typeface="Abadi"/>
              </a:rPr>
              <a:t>atio</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1C45BD3A-7448-8495-B993-269672F58CD9}"/>
              </a:ext>
            </a:extLst>
          </p:cNvPr>
          <p:cNvPicPr>
            <a:picLocks noChangeAspect="1"/>
          </p:cNvPicPr>
          <p:nvPr/>
        </p:nvPicPr>
        <p:blipFill>
          <a:blip r:embed="rId3"/>
          <a:stretch>
            <a:fillRect/>
          </a:stretch>
        </p:blipFill>
        <p:spPr>
          <a:xfrm>
            <a:off x="770011" y="1572307"/>
            <a:ext cx="10263749" cy="29323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426283"/>
            <a:ext cx="10607041" cy="1603375"/>
          </a:xfrm>
          <a:prstGeom prst="rect">
            <a:avLst/>
          </a:prstGeom>
        </p:spPr>
        <p:txBody>
          <a:bodyPr lIns="91440" tIns="45720" rIns="91440" bIns="45720" anchor="t">
            <a:normAutofit fontScale="700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Dashboard in the above image is about All Launch Sites and scattered succeded/failed landing distribution of these sites depending on payload mass by coloring booster versions.</a:t>
            </a:r>
          </a:p>
          <a:p>
            <a:pPr algn="just">
              <a:lnSpc>
                <a:spcPct val="100000"/>
              </a:lnSpc>
              <a:spcBef>
                <a:spcPts val="1400"/>
              </a:spcBef>
            </a:pPr>
            <a:r>
              <a:rPr lang="tr-TR" sz="2200" dirty="0">
                <a:solidFill>
                  <a:schemeClr val="accent3">
                    <a:lumMod val="25000"/>
                  </a:schemeClr>
                </a:solidFill>
                <a:latin typeface="Abadi" panose="020B0604020104020204" pitchFamily="34" charset="0"/>
              </a:rPr>
              <a:t>In the dashboard payload range is limited between 1000 kg and 7000 kg for all launch sites. Therefore, it can be said that the best performed booster verison is the B5 version. Since, it has only one landing in this range and it is succesful. However, other booster version that have more samples should give more insight. Therefore, actual good performance between all booster versions in this range is FT version. Since, 12 launces out of 19 landings ended up with success which makes the perfomance percenteage is 63.16%.</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r>
              <a:rPr lang="tr-TR" dirty="0">
                <a:solidFill>
                  <a:srgbClr val="0B49CB"/>
                </a:solidFill>
                <a:latin typeface="Abadi"/>
              </a:rPr>
              <a:t>F</a:t>
            </a:r>
            <a:r>
              <a:rPr lang="en-US" dirty="0">
                <a:solidFill>
                  <a:srgbClr val="0B49CB"/>
                </a:solidFill>
                <a:latin typeface="Abadi"/>
              </a:rPr>
              <a:t>or </a:t>
            </a:r>
            <a:r>
              <a:rPr lang="tr-TR" dirty="0">
                <a:solidFill>
                  <a:srgbClr val="0B49CB"/>
                </a:solidFill>
                <a:latin typeface="Abadi"/>
              </a:rPr>
              <a:t>A</a:t>
            </a:r>
            <a:r>
              <a:rPr lang="en-US" dirty="0" err="1">
                <a:solidFill>
                  <a:srgbClr val="0B49CB"/>
                </a:solidFill>
                <a:latin typeface="Abadi"/>
              </a:rPr>
              <a:t>ll</a:t>
            </a:r>
            <a:r>
              <a:rPr lang="en-US" dirty="0">
                <a:solidFill>
                  <a:srgbClr val="0B49CB"/>
                </a:solidFill>
                <a:latin typeface="Abadi"/>
              </a:rPr>
              <a:t> </a:t>
            </a:r>
            <a:r>
              <a:rPr lang="tr-TR" dirty="0">
                <a:solidFill>
                  <a:srgbClr val="0B49CB"/>
                </a:solidFill>
                <a:latin typeface="Abadi"/>
              </a:rPr>
              <a:t>S</a:t>
            </a:r>
            <a:r>
              <a:rPr lang="en-US" dirty="0" err="1">
                <a:solidFill>
                  <a:srgbClr val="0B49CB"/>
                </a:solidFill>
                <a:latin typeface="Abadi"/>
              </a:rPr>
              <a:t>ites</a:t>
            </a:r>
            <a:r>
              <a:rPr lang="en-US" dirty="0">
                <a:solidFill>
                  <a:srgbClr val="0B49CB"/>
                </a:solidFill>
                <a:latin typeface="Abadi"/>
              </a:rPr>
              <a:t> </a:t>
            </a:r>
            <a:r>
              <a:rPr lang="tr-TR" dirty="0">
                <a:solidFill>
                  <a:srgbClr val="0B49CB"/>
                </a:solidFill>
                <a:latin typeface="Abadi"/>
              </a:rPr>
              <a:t>W</a:t>
            </a:r>
            <a:r>
              <a:rPr lang="en-US" dirty="0" err="1">
                <a:solidFill>
                  <a:srgbClr val="0B49CB"/>
                </a:solidFill>
                <a:latin typeface="Abadi"/>
              </a:rPr>
              <a:t>ith</a:t>
            </a:r>
            <a:r>
              <a:rPr lang="en-US" dirty="0">
                <a:solidFill>
                  <a:srgbClr val="0B49CB"/>
                </a:solidFill>
                <a:latin typeface="Abadi"/>
              </a:rPr>
              <a:t> </a:t>
            </a:r>
            <a:r>
              <a:rPr lang="tr-TR" dirty="0">
                <a:solidFill>
                  <a:srgbClr val="0B49CB"/>
                </a:solidFill>
                <a:latin typeface="Abadi"/>
              </a:rPr>
              <a:t>D</a:t>
            </a:r>
            <a:r>
              <a:rPr lang="en-US" dirty="0" err="1">
                <a:solidFill>
                  <a:srgbClr val="0B49CB"/>
                </a:solidFill>
                <a:latin typeface="Abadi"/>
              </a:rPr>
              <a:t>ifferent</a:t>
            </a:r>
            <a:r>
              <a:rPr lang="en-US" dirty="0">
                <a:solidFill>
                  <a:srgbClr val="0B49CB"/>
                </a:solidFill>
                <a:latin typeface="Abadi"/>
              </a:rPr>
              <a:t> </a:t>
            </a:r>
            <a:r>
              <a:rPr lang="tr-TR" dirty="0">
                <a:solidFill>
                  <a:srgbClr val="0B49CB"/>
                </a:solidFill>
                <a:latin typeface="Abadi"/>
              </a:rPr>
              <a:t>P</a:t>
            </a:r>
            <a:r>
              <a:rPr lang="en-US" dirty="0" err="1">
                <a:solidFill>
                  <a:srgbClr val="0B49CB"/>
                </a:solidFill>
                <a:latin typeface="Abadi"/>
              </a:rPr>
              <a:t>ayload</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40D8C40-64DE-84BC-2D09-F4987BB2C73D}"/>
              </a:ext>
            </a:extLst>
          </p:cNvPr>
          <p:cNvPicPr>
            <a:picLocks noChangeAspect="1"/>
          </p:cNvPicPr>
          <p:nvPr/>
        </p:nvPicPr>
        <p:blipFill>
          <a:blip r:embed="rId3"/>
          <a:stretch>
            <a:fillRect/>
          </a:stretch>
        </p:blipFill>
        <p:spPr>
          <a:xfrm>
            <a:off x="770011" y="1423053"/>
            <a:ext cx="10607041" cy="28192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5325989" cy="3811588"/>
          </a:xfrm>
          <a:prstGeom prst="rect">
            <a:avLst/>
          </a:prstGeom>
        </p:spPr>
        <p:txBody>
          <a:bodyPr vert="horz" lIns="91440" tIns="45720" rIns="91440" bIns="45720" rtlCol="0" anchor="t">
            <a:normAutofit/>
          </a:bodyPr>
          <a:lstStyle/>
          <a:p>
            <a:pPr algn="just">
              <a:lnSpc>
                <a:spcPct val="100000"/>
              </a:lnSpc>
              <a:spcBef>
                <a:spcPts val="1400"/>
              </a:spcBef>
            </a:pPr>
            <a:r>
              <a:rPr lang="tr-TR" sz="2200" dirty="0">
                <a:solidFill>
                  <a:schemeClr val="accent3">
                    <a:lumMod val="25000"/>
                  </a:schemeClr>
                </a:solidFill>
                <a:latin typeface="Abadi"/>
              </a:rPr>
              <a:t>Right side bar chart is about accuracy scores of the four tried models.</a:t>
            </a:r>
          </a:p>
          <a:p>
            <a:pPr algn="just">
              <a:lnSpc>
                <a:spcPct val="100000"/>
              </a:lnSpc>
              <a:spcBef>
                <a:spcPts val="1400"/>
              </a:spcBef>
            </a:pPr>
            <a:r>
              <a:rPr lang="tr-TR" sz="2200" dirty="0">
                <a:solidFill>
                  <a:schemeClr val="accent3">
                    <a:lumMod val="25000"/>
                  </a:schemeClr>
                </a:solidFill>
                <a:latin typeface="Abadi"/>
              </a:rPr>
              <a:t>In the chart, models are in the x axis and the yielding accuracy results in the y axis.</a:t>
            </a:r>
          </a:p>
          <a:p>
            <a:pPr algn="just">
              <a:lnSpc>
                <a:spcPct val="100000"/>
              </a:lnSpc>
              <a:spcBef>
                <a:spcPts val="1400"/>
              </a:spcBef>
            </a:pPr>
            <a:r>
              <a:rPr lang="tr-TR" sz="2200" dirty="0">
                <a:solidFill>
                  <a:schemeClr val="accent3">
                    <a:lumMod val="25000"/>
                  </a:schemeClr>
                </a:solidFill>
                <a:latin typeface="Abadi"/>
              </a:rPr>
              <a:t>As it can be understood from the bar plot, the best performed classification model is Decision Tree.</a:t>
            </a:r>
            <a:endParaRPr lang="tr-TR"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7FE93A2-A1CD-6D64-580D-DFF16E8DF26D}"/>
              </a:ext>
            </a:extLst>
          </p:cNvPr>
          <p:cNvPicPr>
            <a:picLocks noChangeAspect="1"/>
          </p:cNvPicPr>
          <p:nvPr/>
        </p:nvPicPr>
        <p:blipFill>
          <a:blip r:embed="rId3"/>
          <a:stretch>
            <a:fillRect/>
          </a:stretch>
        </p:blipFill>
        <p:spPr>
          <a:xfrm>
            <a:off x="6534652" y="1462282"/>
            <a:ext cx="4689382" cy="45632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452"/>
            <a:ext cx="4611886" cy="4363789"/>
          </a:xfrm>
          <a:prstGeom prst="rect">
            <a:avLst/>
          </a:prstGeom>
        </p:spPr>
        <p:txBody>
          <a:bodyPr>
            <a:normAutofit fontScale="77500" lnSpcReduction="20000"/>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Confusion Matrix of the Decision Tree Model, which performs best, is shown.</a:t>
            </a:r>
          </a:p>
          <a:p>
            <a:pPr algn="just">
              <a:lnSpc>
                <a:spcPct val="100000"/>
              </a:lnSpc>
              <a:spcBef>
                <a:spcPts val="1400"/>
              </a:spcBef>
            </a:pPr>
            <a:r>
              <a:rPr lang="tr-TR" sz="2200" dirty="0">
                <a:solidFill>
                  <a:schemeClr val="accent3">
                    <a:lumMod val="25000"/>
                  </a:schemeClr>
                </a:solidFill>
                <a:latin typeface="Abadi" panose="020B0604020104020204" pitchFamily="34" charset="0"/>
              </a:rPr>
              <a:t>In the matrix, there are 6 ‘did not land’ labeled data point that is shown in the first row of the matrix. Only one of these 6 data points couldn’t be predicted correctly by the Decision Tree Model.</a:t>
            </a:r>
          </a:p>
          <a:p>
            <a:pPr algn="just">
              <a:lnSpc>
                <a:spcPct val="100000"/>
              </a:lnSpc>
              <a:spcBef>
                <a:spcPts val="1400"/>
              </a:spcBef>
            </a:pPr>
            <a:r>
              <a:rPr lang="tr-TR" sz="2200" dirty="0">
                <a:solidFill>
                  <a:schemeClr val="accent3">
                    <a:lumMod val="25000"/>
                  </a:schemeClr>
                </a:solidFill>
                <a:latin typeface="Abadi" panose="020B0604020104020204" pitchFamily="34" charset="0"/>
              </a:rPr>
              <a:t>There is also ‘landed’ labeled data points which represents the successful landings in the data set and it is shown in the second row of the confusion matrix. Again only one of 12 data points couldn’t be predicted by the Decision Tree Model.</a:t>
            </a:r>
          </a:p>
          <a:p>
            <a:pPr algn="just">
              <a:lnSpc>
                <a:spcPct val="100000"/>
              </a:lnSpc>
              <a:spcBef>
                <a:spcPts val="1400"/>
              </a:spcBef>
            </a:pPr>
            <a:r>
              <a:rPr lang="tr-TR" sz="2200" dirty="0">
                <a:solidFill>
                  <a:schemeClr val="accent3">
                    <a:lumMod val="25000"/>
                  </a:schemeClr>
                </a:solidFill>
                <a:latin typeface="Abadi" panose="020B0604020104020204" pitchFamily="34" charset="0"/>
              </a:rPr>
              <a:t>From the results it can be said that, only 2 of data points couldn’t be predicted correctly by the Decision Tree Model out of 18 data points. It results as 88.89% success percentage.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AC082BA-B624-2D46-EBE0-D189C80C437A}"/>
              </a:ext>
            </a:extLst>
          </p:cNvPr>
          <p:cNvPicPr>
            <a:picLocks noChangeAspect="1"/>
          </p:cNvPicPr>
          <p:nvPr/>
        </p:nvPicPr>
        <p:blipFill>
          <a:blip r:embed="rId3"/>
          <a:stretch>
            <a:fillRect/>
          </a:stretch>
        </p:blipFill>
        <p:spPr>
          <a:xfrm>
            <a:off x="5895701" y="1473452"/>
            <a:ext cx="5042263" cy="42764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5751"/>
            <a:ext cx="9793486" cy="4351338"/>
          </a:xfrm>
          <a:prstGeom prst="rect">
            <a:avLst/>
          </a:prstGeom>
        </p:spPr>
        <p:txBody>
          <a:bodyPr>
            <a:normAutofit/>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There is a strong relationship between of payload mass and launch sites in aspect of success/fail landings.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Also, there is a strong relationship between of payload mass and orbit types in aspect of success/fail landings.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Launch sites are consciously build on the locations that are near to the coasts, railways, and highways and far to the publicly dense areas.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Booster Versions can effect the success/fail rate of the landing.</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tr-TR" sz="2200" dirty="0">
                <a:solidFill>
                  <a:schemeClr val="accent3">
                    <a:lumMod val="25000"/>
                  </a:schemeClr>
                </a:solidFill>
                <a:latin typeface="Abadi" panose="020B0604020104020204" pitchFamily="34" charset="0"/>
              </a:rPr>
              <a:t>The best performed Machine Learning Classification algorithm is the Decision Tree Classification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6618"/>
            <a:ext cx="10515600" cy="4872732"/>
          </a:xfrm>
          <a:prstGeom prst="rect">
            <a:avLst/>
          </a:prstGeom>
        </p:spPr>
        <p:txBody>
          <a:bodyPr/>
          <a:lstStyle/>
          <a:p>
            <a:pPr algn="just">
              <a:lnSpc>
                <a:spcPct val="100000"/>
              </a:lnSpc>
              <a:spcBef>
                <a:spcPts val="1400"/>
              </a:spcBef>
            </a:pPr>
            <a:r>
              <a:rPr lang="tr-TR" sz="2200" dirty="0">
                <a:solidFill>
                  <a:schemeClr val="accent3">
                    <a:lumMod val="25000"/>
                  </a:schemeClr>
                </a:solidFill>
                <a:latin typeface="Abadi" panose="020B0604020104020204" pitchFamily="34" charset="0"/>
              </a:rPr>
              <a:t>There are two methods that are used to collect the data, </a:t>
            </a:r>
            <a:r>
              <a:rPr lang="tr-TR" sz="2200" u="sng" dirty="0">
                <a:solidFill>
                  <a:schemeClr val="accent3">
                    <a:lumMod val="25000"/>
                  </a:schemeClr>
                </a:solidFill>
                <a:latin typeface="Abadi" panose="020B0604020104020204" pitchFamily="34" charset="0"/>
              </a:rPr>
              <a:t>SpaceX API </a:t>
            </a:r>
            <a:r>
              <a:rPr lang="tr-TR" sz="2200" dirty="0">
                <a:solidFill>
                  <a:schemeClr val="accent3">
                    <a:lumMod val="25000"/>
                  </a:schemeClr>
                </a:solidFill>
                <a:latin typeface="Abadi" panose="020B0604020104020204" pitchFamily="34" charset="0"/>
              </a:rPr>
              <a:t>and </a:t>
            </a:r>
            <a:r>
              <a:rPr lang="tr-TR" sz="2200" u="sng" dirty="0">
                <a:solidFill>
                  <a:schemeClr val="accent3">
                    <a:lumMod val="25000"/>
                  </a:schemeClr>
                </a:solidFill>
                <a:latin typeface="Abadi" panose="020B0604020104020204" pitchFamily="34" charset="0"/>
              </a:rPr>
              <a:t>Web Scrapping</a:t>
            </a:r>
            <a:r>
              <a:rPr lang="tr-TR" sz="2200" dirty="0">
                <a:solidFill>
                  <a:schemeClr val="accent3">
                    <a:lumMod val="25000"/>
                  </a:schemeClr>
                </a:solidFill>
                <a:latin typeface="Abadi" panose="020B0604020104020204" pitchFamily="34" charset="0"/>
              </a:rPr>
              <a:t>.</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In the SpaceX API method</a:t>
            </a:r>
            <a:r>
              <a:rPr lang="tr-TR" sz="2200" dirty="0">
                <a:solidFill>
                  <a:schemeClr val="accent3">
                    <a:lumMod val="25000"/>
                  </a:schemeClr>
                </a:solidFill>
                <a:latin typeface="Abadi" panose="020B0604020104020204" pitchFamily="34" charset="0"/>
              </a:rPr>
              <a:t>, data is requested through the API and json formatted response is normalized in order to read into the ‘</a:t>
            </a:r>
            <a:r>
              <a:rPr lang="tr-TR" sz="2200" i="1" dirty="0">
                <a:solidFill>
                  <a:schemeClr val="accent3">
                    <a:lumMod val="25000"/>
                  </a:schemeClr>
                </a:solidFill>
                <a:latin typeface="Abadi" panose="020B0604020104020204" pitchFamily="34" charset="0"/>
              </a:rPr>
              <a:t>data</a:t>
            </a:r>
            <a:r>
              <a:rPr lang="tr-TR" sz="2200" dirty="0">
                <a:solidFill>
                  <a:schemeClr val="accent3">
                    <a:lumMod val="25000"/>
                  </a:schemeClr>
                </a:solidFill>
                <a:latin typeface="Abadi" panose="020B0604020104020204" pitchFamily="34" charset="0"/>
              </a:rPr>
              <a:t>’ data frame. Then, there are several additional data that needs to be cleaned and reorganized. Also, BoosterVersion, LaunchSite, PayloadData and CoreData data are obtained through different sections of the SpaceX API.</a:t>
            </a:r>
          </a:p>
          <a:p>
            <a:pPr algn="just">
              <a:lnSpc>
                <a:spcPct val="100000"/>
              </a:lnSpc>
              <a:spcBef>
                <a:spcPts val="1400"/>
              </a:spcBef>
            </a:pPr>
            <a:r>
              <a:rPr lang="tr-TR" sz="2200" u="sng" dirty="0">
                <a:solidFill>
                  <a:schemeClr val="accent3">
                    <a:lumMod val="25000"/>
                  </a:schemeClr>
                </a:solidFill>
                <a:latin typeface="Abadi" panose="020B0604020104020204" pitchFamily="34" charset="0"/>
              </a:rPr>
              <a:t>In Web Scrapping method</a:t>
            </a:r>
            <a:r>
              <a:rPr lang="tr-TR" sz="2200" dirty="0">
                <a:solidFill>
                  <a:schemeClr val="accent3">
                    <a:lumMod val="25000"/>
                  </a:schemeClr>
                </a:solidFill>
                <a:latin typeface="Abadi" panose="020B0604020104020204" pitchFamily="34" charset="0"/>
              </a:rPr>
              <a:t>, Wikipedia web page is used to obtain data. At first, a request has pulled and json formatted response is parsed by using BeautifulSoup object. Then, tables and their data contents are determined and found with BeautifulSoup library methods. At last step, a list that containes the data in the tables has prepared to get a data frame. Then, this list converted to the ‘</a:t>
            </a:r>
            <a:r>
              <a:rPr lang="tr-TR" sz="2200" i="1" dirty="0">
                <a:solidFill>
                  <a:schemeClr val="accent3">
                    <a:lumMod val="25000"/>
                  </a:schemeClr>
                </a:solidFill>
                <a:latin typeface="Abadi" panose="020B0604020104020204" pitchFamily="34" charset="0"/>
              </a:rPr>
              <a:t>df</a:t>
            </a:r>
            <a:r>
              <a:rPr lang="tr-TR" sz="2200" dirty="0">
                <a:solidFill>
                  <a:schemeClr val="accent3">
                    <a:lumMod val="25000"/>
                  </a:schemeClr>
                </a:solidFill>
                <a:latin typeface="Abadi" panose="020B0604020104020204" pitchFamily="34" charset="0"/>
              </a:rPr>
              <a:t>’ data frame.</a:t>
            </a:r>
            <a:endParaRPr lang="en-US" sz="2200" dirty="0">
              <a:solidFill>
                <a:schemeClr val="accent3">
                  <a:lumMod val="25000"/>
                </a:schemeClr>
              </a:solidFill>
              <a:latin typeface="Abadi" panose="020B0604020104020204" pitchFamily="34" charset="0"/>
            </a:endParaRPr>
          </a:p>
          <a:p>
            <a:pPr marL="0" indent="0" algn="just">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pic>
        <p:nvPicPr>
          <p:cNvPr id="7" name="Content Placeholder 6">
            <a:extLst>
              <a:ext uri="{FF2B5EF4-FFF2-40B4-BE49-F238E27FC236}">
                <a16:creationId xmlns:a16="http://schemas.microsoft.com/office/drawing/2014/main" id="{1AB80722-ECB6-E909-E4FF-F024CB07E1FD}"/>
              </a:ext>
            </a:extLst>
          </p:cNvPr>
          <p:cNvPicPr>
            <a:picLocks noGrp="1" noChangeAspect="1"/>
          </p:cNvPicPr>
          <p:nvPr>
            <p:ph idx="4294967295"/>
          </p:nvPr>
        </p:nvPicPr>
        <p:blipFill>
          <a:blip r:embed="rId3"/>
          <a:stretch>
            <a:fillRect/>
          </a:stretch>
        </p:blipFill>
        <p:spPr>
          <a:xfrm>
            <a:off x="6833643" y="1792288"/>
            <a:ext cx="3614240"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tr-TR" sz="2400" dirty="0">
                <a:solidFill>
                  <a:schemeClr val="accent3">
                    <a:lumMod val="25000"/>
                  </a:schemeClr>
                </a:solidFill>
                <a:latin typeface="Abadi"/>
              </a:rPr>
              <a:t>Basic used codes are as follows,</a:t>
            </a:r>
          </a:p>
          <a:p>
            <a:pPr>
              <a:lnSpc>
                <a:spcPct val="100000"/>
              </a:lnSpc>
              <a:spcBef>
                <a:spcPts val="1400"/>
              </a:spcBef>
            </a:pPr>
            <a:r>
              <a:rPr lang="en-US" sz="1800" dirty="0">
                <a:solidFill>
                  <a:schemeClr val="accent3">
                    <a:lumMod val="25000"/>
                  </a:schemeClr>
                </a:solidFill>
                <a:latin typeface="Abadi"/>
              </a:rPr>
              <a:t>resp = </a:t>
            </a:r>
            <a:r>
              <a:rPr lang="en-US" sz="1800" dirty="0" err="1">
                <a:solidFill>
                  <a:schemeClr val="accent3">
                    <a:lumMod val="25000"/>
                  </a:schemeClr>
                </a:solidFill>
                <a:latin typeface="Abadi"/>
              </a:rPr>
              <a:t>requests.get</a:t>
            </a:r>
            <a:r>
              <a:rPr lang="en-US" sz="1800" dirty="0">
                <a:solidFill>
                  <a:schemeClr val="accent3">
                    <a:lumMod val="25000"/>
                  </a:schemeClr>
                </a:solidFill>
                <a:latin typeface="Abadi"/>
              </a:rPr>
              <a:t>(</a:t>
            </a:r>
            <a:r>
              <a:rPr lang="en-US" sz="1800" dirty="0" err="1">
                <a:solidFill>
                  <a:schemeClr val="accent3">
                    <a:lumMod val="25000"/>
                  </a:schemeClr>
                </a:solidFill>
                <a:latin typeface="Abadi"/>
              </a:rPr>
              <a:t>static_json_url</a:t>
            </a:r>
            <a:r>
              <a:rPr lang="en-US" sz="1800" dirty="0">
                <a:solidFill>
                  <a:schemeClr val="accent3">
                    <a:lumMod val="25000"/>
                  </a:schemeClr>
                </a:solidFill>
                <a:latin typeface="Abadi"/>
              </a:rPr>
              <a:t>)</a:t>
            </a:r>
          </a:p>
          <a:p>
            <a:pPr>
              <a:lnSpc>
                <a:spcPct val="100000"/>
              </a:lnSpc>
              <a:spcBef>
                <a:spcPts val="1400"/>
              </a:spcBef>
            </a:pPr>
            <a:r>
              <a:rPr lang="en-US" sz="1800" dirty="0" err="1">
                <a:solidFill>
                  <a:schemeClr val="accent3">
                    <a:lumMod val="25000"/>
                  </a:schemeClr>
                </a:solidFill>
                <a:latin typeface="Abadi"/>
              </a:rPr>
              <a:t>norm_resp</a:t>
            </a:r>
            <a:r>
              <a:rPr lang="en-US" sz="1800" dirty="0">
                <a:solidFill>
                  <a:schemeClr val="accent3">
                    <a:lumMod val="25000"/>
                  </a:schemeClr>
                </a:solidFill>
                <a:latin typeface="Abadi"/>
              </a:rPr>
              <a:t> = </a:t>
            </a:r>
            <a:r>
              <a:rPr lang="en-US" sz="1800" dirty="0" err="1">
                <a:solidFill>
                  <a:schemeClr val="accent3">
                    <a:lumMod val="25000"/>
                  </a:schemeClr>
                </a:solidFill>
                <a:latin typeface="Abadi"/>
              </a:rPr>
              <a:t>pd.json_normalize</a:t>
            </a:r>
            <a:r>
              <a:rPr lang="en-US" sz="1800" dirty="0">
                <a:solidFill>
                  <a:schemeClr val="accent3">
                    <a:lumMod val="25000"/>
                  </a:schemeClr>
                </a:solidFill>
                <a:latin typeface="Abadi"/>
              </a:rPr>
              <a:t>(</a:t>
            </a:r>
            <a:r>
              <a:rPr lang="en-US" sz="1800" dirty="0" err="1">
                <a:solidFill>
                  <a:schemeClr val="accent3">
                    <a:lumMod val="25000"/>
                  </a:schemeClr>
                </a:solidFill>
                <a:latin typeface="Abadi"/>
              </a:rPr>
              <a:t>resp.json</a:t>
            </a:r>
            <a:r>
              <a:rPr lang="en-US" sz="1800" dirty="0">
                <a:solidFill>
                  <a:schemeClr val="accent3">
                    <a:lumMod val="25000"/>
                  </a:schemeClr>
                </a:solidFill>
                <a:latin typeface="Abadi"/>
              </a:rPr>
              <a:t>())</a:t>
            </a:r>
          </a:p>
          <a:p>
            <a:pPr>
              <a:lnSpc>
                <a:spcPct val="100000"/>
              </a:lnSpc>
              <a:spcBef>
                <a:spcPts val="1400"/>
              </a:spcBef>
            </a:pPr>
            <a:r>
              <a:rPr lang="en-US" sz="1800" dirty="0">
                <a:solidFill>
                  <a:schemeClr val="accent3">
                    <a:lumMod val="25000"/>
                  </a:schemeClr>
                </a:solidFill>
                <a:latin typeface="Abadi"/>
              </a:rPr>
              <a:t>data = </a:t>
            </a:r>
            <a:r>
              <a:rPr lang="en-US" sz="1800" dirty="0" err="1">
                <a:solidFill>
                  <a:schemeClr val="accent3">
                    <a:lumMod val="25000"/>
                  </a:schemeClr>
                </a:solidFill>
                <a:latin typeface="Abadi"/>
              </a:rPr>
              <a:t>pd.DataFrame</a:t>
            </a:r>
            <a:r>
              <a:rPr lang="en-US" sz="1800" dirty="0">
                <a:solidFill>
                  <a:schemeClr val="accent3">
                    <a:lumMod val="25000"/>
                  </a:schemeClr>
                </a:solidFill>
                <a:latin typeface="Abadi"/>
              </a:rPr>
              <a:t>(</a:t>
            </a:r>
            <a:r>
              <a:rPr lang="en-US" sz="1800" dirty="0" err="1">
                <a:solidFill>
                  <a:schemeClr val="accent3">
                    <a:lumMod val="25000"/>
                  </a:schemeClr>
                </a:solidFill>
                <a:latin typeface="Abadi"/>
              </a:rPr>
              <a:t>norm_resp</a:t>
            </a:r>
            <a:r>
              <a:rPr lang="en-US" sz="1800" dirty="0">
                <a:solidFill>
                  <a:schemeClr val="accent3">
                    <a:lumMod val="25000"/>
                  </a:schemeClr>
                </a:solidFill>
                <a:latin typeface="Abadi"/>
              </a:rPr>
              <a:t>)</a:t>
            </a:r>
            <a:endParaRPr lang="tr-TR"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4"/>
              </a:rPr>
              <a:t>https://github.com/HasanUnlu09/IBM_Applied_Data_Science_Capstone/blob/main/Module_1_Lab_1_Data_Collection_SpaceX_API_REST.ipynb</a:t>
            </a:r>
            <a:endParaRPr lang="tr-TR"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330344" cy="3811587"/>
          </a:xfrm>
          <a:prstGeom prst="rect">
            <a:avLst/>
          </a:prstGeom>
        </p:spPr>
        <p:txBody>
          <a:bodyPr lIns="91440" tIns="45720" rIns="91440" bIns="45720" anchor="t">
            <a:noAutofit/>
          </a:bodyPr>
          <a:lstStyle/>
          <a:p>
            <a:pPr>
              <a:lnSpc>
                <a:spcPct val="100000"/>
              </a:lnSpc>
              <a:spcBef>
                <a:spcPts val="1400"/>
              </a:spcBef>
            </a:pPr>
            <a:r>
              <a:rPr lang="tr-TR" sz="2400" dirty="0">
                <a:solidFill>
                  <a:schemeClr val="accent3">
                    <a:lumMod val="25000"/>
                  </a:schemeClr>
                </a:solidFill>
                <a:latin typeface="Abadi"/>
              </a:rPr>
              <a:t>Basic used codes are as follows,</a:t>
            </a:r>
            <a:endParaRPr lang="tr-TR" sz="2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response = </a:t>
            </a:r>
            <a:r>
              <a:rPr lang="en-US" sz="1400" dirty="0" err="1">
                <a:solidFill>
                  <a:schemeClr val="accent3">
                    <a:lumMod val="25000"/>
                  </a:schemeClr>
                </a:solidFill>
                <a:latin typeface="Abadi" panose="020B0604020104020204" pitchFamily="34" charset="0"/>
              </a:rPr>
              <a:t>requests.get</a:t>
            </a:r>
            <a:r>
              <a:rPr lang="en-US" sz="1400" dirty="0">
                <a:solidFill>
                  <a:schemeClr val="accent3">
                    <a:lumMod val="25000"/>
                  </a:schemeClr>
                </a:solidFill>
                <a:latin typeface="Abadi" panose="020B0604020104020204" pitchFamily="34" charset="0"/>
              </a:rPr>
              <a:t>(</a:t>
            </a:r>
            <a:r>
              <a:rPr lang="en-US" sz="1400" dirty="0" err="1">
                <a:solidFill>
                  <a:schemeClr val="accent3">
                    <a:lumMod val="25000"/>
                  </a:schemeClr>
                </a:solidFill>
                <a:latin typeface="Abadi" panose="020B0604020104020204" pitchFamily="34" charset="0"/>
              </a:rPr>
              <a:t>static_url</a:t>
            </a:r>
            <a:r>
              <a:rPr lang="en-US" sz="1400" dirty="0">
                <a:solidFill>
                  <a:schemeClr val="accent3">
                    <a:lumMod val="25000"/>
                  </a:schemeClr>
                </a:solidFill>
                <a:latin typeface="Abadi" panose="020B0604020104020204" pitchFamily="34" charset="0"/>
              </a:rPr>
              <a:t>)</a:t>
            </a: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fr-FR" sz="1400" dirty="0" err="1">
                <a:solidFill>
                  <a:schemeClr val="accent3">
                    <a:lumMod val="25000"/>
                  </a:schemeClr>
                </a:solidFill>
                <a:latin typeface="Abadi" panose="020B0604020104020204" pitchFamily="34" charset="0"/>
              </a:rPr>
              <a:t>soup</a:t>
            </a:r>
            <a:r>
              <a:rPr lang="fr-FR" sz="1400" dirty="0">
                <a:solidFill>
                  <a:schemeClr val="accent3">
                    <a:lumMod val="25000"/>
                  </a:schemeClr>
                </a:solidFill>
                <a:latin typeface="Abadi" panose="020B0604020104020204" pitchFamily="34" charset="0"/>
              </a:rPr>
              <a:t> = </a:t>
            </a:r>
            <a:r>
              <a:rPr lang="fr-FR" sz="1400" dirty="0" err="1">
                <a:solidFill>
                  <a:schemeClr val="accent3">
                    <a:lumMod val="25000"/>
                  </a:schemeClr>
                </a:solidFill>
                <a:latin typeface="Abadi" panose="020B0604020104020204" pitchFamily="34" charset="0"/>
              </a:rPr>
              <a:t>BeautifulSoup</a:t>
            </a:r>
            <a:r>
              <a:rPr lang="fr-FR" sz="1400" dirty="0">
                <a:solidFill>
                  <a:schemeClr val="accent3">
                    <a:lumMod val="25000"/>
                  </a:schemeClr>
                </a:solidFill>
                <a:latin typeface="Abadi" panose="020B0604020104020204" pitchFamily="34" charset="0"/>
              </a:rPr>
              <a:t>(</a:t>
            </a:r>
            <a:r>
              <a:rPr lang="fr-FR" sz="1400" dirty="0" err="1">
                <a:solidFill>
                  <a:schemeClr val="accent3">
                    <a:lumMod val="25000"/>
                  </a:schemeClr>
                </a:solidFill>
                <a:latin typeface="Abadi" panose="020B0604020104020204" pitchFamily="34" charset="0"/>
              </a:rPr>
              <a:t>response.content</a:t>
            </a:r>
            <a:r>
              <a:rPr lang="fr-FR" sz="1400" dirty="0">
                <a:solidFill>
                  <a:schemeClr val="accent3">
                    <a:lumMod val="25000"/>
                  </a:schemeClr>
                </a:solidFill>
                <a:latin typeface="Abadi" panose="020B0604020104020204" pitchFamily="34" charset="0"/>
              </a:rPr>
              <a:t>, '</a:t>
            </a:r>
            <a:r>
              <a:rPr lang="fr-FR" sz="1400" dirty="0" err="1">
                <a:solidFill>
                  <a:schemeClr val="accent3">
                    <a:lumMod val="25000"/>
                  </a:schemeClr>
                </a:solidFill>
                <a:latin typeface="Abadi" panose="020B0604020104020204" pitchFamily="34" charset="0"/>
              </a:rPr>
              <a:t>html.parser</a:t>
            </a:r>
            <a:r>
              <a:rPr lang="fr-FR" sz="1400" dirty="0">
                <a:solidFill>
                  <a:schemeClr val="accent3">
                    <a:lumMod val="25000"/>
                  </a:schemeClr>
                </a:solidFill>
                <a:latin typeface="Abadi" panose="020B0604020104020204" pitchFamily="34" charset="0"/>
              </a:rPr>
              <a:t>’)</a:t>
            </a:r>
            <a:endParaRPr lang="tr-TR" sz="1400" dirty="0">
              <a:solidFill>
                <a:schemeClr val="accent3">
                  <a:lumMod val="25000"/>
                </a:schemeClr>
              </a:solidFill>
              <a:latin typeface="Abadi" panose="020B0604020104020204" pitchFamily="34" charset="0"/>
            </a:endParaRPr>
          </a:p>
          <a:p>
            <a:pPr>
              <a:lnSpc>
                <a:spcPct val="100000"/>
              </a:lnSpc>
              <a:spcBef>
                <a:spcPts val="1400"/>
              </a:spcBef>
            </a:pPr>
            <a:endParaRPr lang="tr-TR" sz="1400" dirty="0">
              <a:solidFill>
                <a:schemeClr val="accent3">
                  <a:lumMod val="25000"/>
                </a:schemeClr>
              </a:solidFill>
              <a:latin typeface="Abadi" panose="020B0604020104020204" pitchFamily="34" charset="0"/>
            </a:endParaRPr>
          </a:p>
          <a:p>
            <a:pPr>
              <a:lnSpc>
                <a:spcPct val="100000"/>
              </a:lnSpc>
              <a:spcBef>
                <a:spcPts val="1400"/>
              </a:spcBef>
            </a:pPr>
            <a:endParaRPr lang="tr-TR" sz="1400" dirty="0">
              <a:solidFill>
                <a:schemeClr val="accent3">
                  <a:lumMod val="25000"/>
                </a:schemeClr>
              </a:solidFill>
              <a:latin typeface="Abadi" panose="020B0604020104020204" pitchFamily="34" charset="0"/>
            </a:endParaRPr>
          </a:p>
          <a:p>
            <a:pPr>
              <a:lnSpc>
                <a:spcPct val="100000"/>
              </a:lnSpc>
              <a:spcBef>
                <a:spcPts val="1400"/>
              </a:spcBef>
            </a:pPr>
            <a:endParaRPr lang="tr-TR" sz="14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https://github.com/HasanUnlu09/IBM_Applied_Data_Science_Capstone/blob/main/Module_1_Lab_1_Data_Collection_Web_Scrapping.ipynb</a:t>
            </a:r>
            <a:endParaRPr lang="tr-TR"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2912A227-5D48-FCCE-CD0B-AE3BBA70D838}"/>
              </a:ext>
            </a:extLst>
          </p:cNvPr>
          <p:cNvPicPr>
            <a:picLocks noChangeAspect="1"/>
          </p:cNvPicPr>
          <p:nvPr/>
        </p:nvPicPr>
        <p:blipFill>
          <a:blip r:embed="rId4"/>
          <a:stretch>
            <a:fillRect/>
          </a:stretch>
        </p:blipFill>
        <p:spPr>
          <a:xfrm>
            <a:off x="7539146" y="1465299"/>
            <a:ext cx="2891160" cy="48540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1047</TotalTime>
  <Words>4524</Words>
  <Application>Microsoft Office PowerPoint</Application>
  <PresentationFormat>Widescreen</PresentationFormat>
  <Paragraphs>275</Paragraphs>
  <Slides>51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Hasan Unlu - EXT</cp:lastModifiedBy>
  <cp:revision>262</cp:revision>
  <dcterms:created xsi:type="dcterms:W3CDTF">2021-04-29T18:58:34Z</dcterms:created>
  <dcterms:modified xsi:type="dcterms:W3CDTF">2023-06-22T20:18:16Z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